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8"/>
  </p:notesMasterIdLst>
  <p:handoutMasterIdLst>
    <p:handoutMasterId r:id="rId39"/>
  </p:handoutMasterIdLst>
  <p:sldIdLst>
    <p:sldId id="256" r:id="rId5"/>
    <p:sldId id="257" r:id="rId6"/>
    <p:sldId id="258" r:id="rId7"/>
    <p:sldId id="259" r:id="rId8"/>
    <p:sldId id="261" r:id="rId9"/>
    <p:sldId id="262" r:id="rId10"/>
    <p:sldId id="264" r:id="rId11"/>
    <p:sldId id="265" r:id="rId12"/>
    <p:sldId id="266" r:id="rId13"/>
    <p:sldId id="267" r:id="rId14"/>
    <p:sldId id="268" r:id="rId15"/>
    <p:sldId id="269" r:id="rId16"/>
    <p:sldId id="270" r:id="rId17"/>
    <p:sldId id="271" r:id="rId18"/>
    <p:sldId id="272" r:id="rId19"/>
    <p:sldId id="274" r:id="rId20"/>
    <p:sldId id="275" r:id="rId21"/>
    <p:sldId id="276" r:id="rId22"/>
    <p:sldId id="277" r:id="rId23"/>
    <p:sldId id="279" r:id="rId24"/>
    <p:sldId id="280" r:id="rId25"/>
    <p:sldId id="283" r:id="rId26"/>
    <p:sldId id="284" r:id="rId27"/>
    <p:sldId id="290" r:id="rId28"/>
    <p:sldId id="288" r:id="rId29"/>
    <p:sldId id="289" r:id="rId30"/>
    <p:sldId id="291" r:id="rId31"/>
    <p:sldId id="273" r:id="rId32"/>
    <p:sldId id="285" r:id="rId33"/>
    <p:sldId id="282" r:id="rId34"/>
    <p:sldId id="281" r:id="rId35"/>
    <p:sldId id="286" r:id="rId36"/>
    <p:sldId id="287" r:id="rId37"/>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2pPr>
    <a:lvl3pPr marL="9144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3pPr>
    <a:lvl4pPr marL="13716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4pPr>
    <a:lvl5pPr marL="18288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5pPr>
    <a:lvl6pPr marL="22860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6pPr>
    <a:lvl7pPr marL="27432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7pPr>
    <a:lvl8pPr marL="32004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8pPr>
    <a:lvl9pPr marL="36576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11" autoAdjust="0"/>
    <p:restoredTop sz="90929"/>
  </p:normalViewPr>
  <p:slideViewPr>
    <p:cSldViewPr>
      <p:cViewPr>
        <p:scale>
          <a:sx n="70" d="100"/>
          <a:sy n="70" d="100"/>
        </p:scale>
        <p:origin x="-54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23076A1F-35B6-486D-A437-8454A37B4980}" type="datetimeFigureOut">
              <a:rPr lang="en-US" smtClean="0"/>
              <a:t>11/7/2012</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333CD5DD-7273-4465-BE4A-755C67F2FFC9}" type="slidenum">
              <a:rPr lang="en-US" smtClean="0"/>
              <a:t>‹#›</a:t>
            </a:fld>
            <a:endParaRPr lang="en-US"/>
          </a:p>
        </p:txBody>
      </p:sp>
    </p:spTree>
    <p:extLst>
      <p:ext uri="{BB962C8B-B14F-4D97-AF65-F5344CB8AC3E}">
        <p14:creationId xmlns:p14="http://schemas.microsoft.com/office/powerpoint/2010/main" val="1260746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15D1926-0290-4E11-AB34-CFEAF0B55162}" type="datetimeFigureOut">
              <a:rPr lang="en-US" smtClean="0"/>
              <a:t>11/7/2012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FA68F355-1E16-43A6-B3D8-03F714769788}" type="slidenum">
              <a:rPr lang="en-US" smtClean="0"/>
              <a:t>‹#›</a:t>
            </a:fld>
            <a:endParaRPr lang="en-US"/>
          </a:p>
        </p:txBody>
      </p:sp>
    </p:spTree>
    <p:extLst>
      <p:ext uri="{BB962C8B-B14F-4D97-AF65-F5344CB8AC3E}">
        <p14:creationId xmlns:p14="http://schemas.microsoft.com/office/powerpoint/2010/main" val="307983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8F355-1E16-43A6-B3D8-03F714769788}" type="slidenum">
              <a:rPr lang="en-US" smtClean="0"/>
              <a:t>21</a:t>
            </a:fld>
            <a:endParaRPr lang="en-US"/>
          </a:p>
        </p:txBody>
      </p:sp>
    </p:spTree>
    <p:extLst>
      <p:ext uri="{BB962C8B-B14F-4D97-AF65-F5344CB8AC3E}">
        <p14:creationId xmlns:p14="http://schemas.microsoft.com/office/powerpoint/2010/main" val="1694561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6A9C5837-00D9-EC4E-8452-DF62AE62F6C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4C8859B1-F921-CC48-87E9-9A5D899E036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95400"/>
            <a:ext cx="1943100" cy="480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295400"/>
            <a:ext cx="5676900" cy="480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B3B737CD-6F76-D043-9CDB-301924869BF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EBF1C9C8-7F7C-6649-A3F2-676D1766C9BF}"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8F4784DF-5C01-DF46-A828-83283B97609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860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860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smtClean="0"/>
            </a:lvl1pPr>
          </a:lstStyle>
          <a:p>
            <a:fld id="{3016E2DC-2893-8749-8A24-B40DDA76198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smtClean="0"/>
            </a:lvl1pPr>
          </a:lstStyle>
          <a:p>
            <a:fld id="{4D7611FD-6255-C846-838C-436B58756FF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smtClean="0"/>
            </a:lvl1pPr>
          </a:lstStyle>
          <a:p>
            <a:fld id="{34140E28-8D3B-2940-8400-970D9150D10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smtClean="0"/>
            </a:lvl1pPr>
          </a:lstStyle>
          <a:p>
            <a:fld id="{E410D297-29A6-2B49-BFA2-440DCAA2C7A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smtClean="0"/>
            </a:lvl1pPr>
          </a:lstStyle>
          <a:p>
            <a:fld id="{DD5126FE-E909-104B-88D0-C0C10D9D35D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smtClean="0"/>
            </a:lvl1pPr>
          </a:lstStyle>
          <a:p>
            <a:fld id="{F429B689-55B5-9941-BD7B-2AAFBA3808D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EXT_banner"/>
          <p:cNvPicPr>
            <a:picLocks noChangeAspect="1" noChangeArrowheads="1"/>
          </p:cNvPicPr>
          <p:nvPr userDrawn="1"/>
        </p:nvPicPr>
        <p:blipFill>
          <a:blip r:embed="rId13"/>
          <a:srcRect/>
          <a:stretch>
            <a:fillRect/>
          </a:stretch>
        </p:blipFill>
        <p:spPr bwMode="auto">
          <a:xfrm>
            <a:off x="0" y="0"/>
            <a:ext cx="9144000" cy="2046288"/>
          </a:xfrm>
          <a:prstGeom prst="rect">
            <a:avLst/>
          </a:prstGeom>
          <a:noFill/>
        </p:spPr>
      </p:pic>
      <p:sp>
        <p:nvSpPr>
          <p:cNvPr id="1026" name="Rectangle 2"/>
          <p:cNvSpPr>
            <a:spLocks noGrp="1" noChangeArrowheads="1"/>
          </p:cNvSpPr>
          <p:nvPr>
            <p:ph type="title"/>
          </p:nvPr>
        </p:nvSpPr>
        <p:spPr bwMode="auto">
          <a:xfrm>
            <a:off x="685800" y="1295400"/>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2286000"/>
            <a:ext cx="77724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191000" y="62484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AFABE579-7A25-834A-922A-041029E2A811}" type="slidenum">
              <a:rPr lang="en-US"/>
              <a:pPr/>
              <a:t>‹#›</a:t>
            </a:fld>
            <a:endParaRPr lang="en-US"/>
          </a:p>
        </p:txBody>
      </p:sp>
      <p:sp>
        <p:nvSpPr>
          <p:cNvPr id="1035" name="Rectangle 11"/>
          <p:cNvSpPr>
            <a:spLocks noGrp="1" noChangeArrowheads="1"/>
          </p:cNvSpPr>
          <p:nvPr userDrawn="1"/>
        </p:nvSpPr>
        <p:spPr bwMode="auto">
          <a:xfrm>
            <a:off x="685800" y="6248400"/>
            <a:ext cx="3429000" cy="457200"/>
          </a:xfrm>
          <a:prstGeom prst="rect">
            <a:avLst/>
          </a:prstGeom>
          <a:noFill/>
          <a:ln w="9525">
            <a:noFill/>
            <a:miter lim="800000"/>
            <a:headEnd/>
            <a:tailEnd/>
          </a:ln>
        </p:spPr>
        <p:txBody>
          <a:bodyPr>
            <a:prstTxWarp prst="textNoShape">
              <a:avLst/>
            </a:prstTxWarp>
          </a:bodyPr>
          <a:lstStyle/>
          <a:p>
            <a:pPr algn="ctr"/>
            <a:r>
              <a:rPr lang="en-US" sz="700">
                <a:latin typeface="Arial Narrow" pitchFamily="-111" charset="0"/>
              </a:rPr>
              <a:t>Purdue University Cooperative Extension Service is an equal access/equal opportunity institution.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762000"/>
            <a:ext cx="7772400" cy="2362200"/>
          </a:xfrm>
        </p:spPr>
        <p:txBody>
          <a:bodyPr/>
          <a:lstStyle/>
          <a:p>
            <a:r>
              <a:rPr lang="en-US" dirty="0" smtClean="0"/>
              <a:t>Cooperative Extension Service: Your Source of Information</a:t>
            </a:r>
            <a:endParaRPr lang="en-US" dirty="0"/>
          </a:p>
        </p:txBody>
      </p:sp>
      <p:sp>
        <p:nvSpPr>
          <p:cNvPr id="2051" name="Rectangle 3"/>
          <p:cNvSpPr>
            <a:spLocks noGrp="1" noChangeArrowheads="1"/>
          </p:cNvSpPr>
          <p:nvPr>
            <p:ph type="subTitle" idx="1"/>
          </p:nvPr>
        </p:nvSpPr>
        <p:spPr>
          <a:xfrm>
            <a:off x="1371600" y="3886200"/>
            <a:ext cx="6400800" cy="2209800"/>
          </a:xfrm>
        </p:spPr>
        <p:txBody>
          <a:bodyPr/>
          <a:lstStyle/>
          <a:p>
            <a:r>
              <a:rPr lang="en-US" dirty="0" smtClean="0"/>
              <a:t>Daniel G. Wilson</a:t>
            </a:r>
          </a:p>
          <a:p>
            <a:r>
              <a:rPr lang="en-US" sz="2400" dirty="0" smtClean="0"/>
              <a:t>Ag/NR, ECD, CED</a:t>
            </a:r>
            <a:endParaRPr lang="en-US" dirty="0" smtClean="0"/>
          </a:p>
          <a:p>
            <a:r>
              <a:rPr lang="en-US" sz="2400" dirty="0" smtClean="0"/>
              <a:t>Purdue Extension - Decatur County</a:t>
            </a:r>
            <a:r>
              <a:rPr lang="en-US" dirty="0"/>
              <a:t/>
            </a:r>
            <a:br>
              <a:rPr lang="en-US" dirty="0"/>
            </a:b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2400" cy="1066800"/>
          </a:xfrm>
        </p:spPr>
        <p:txBody>
          <a:bodyPr/>
          <a:lstStyle/>
          <a:p>
            <a:r>
              <a:rPr lang="en-US" dirty="0"/>
              <a:t>An Early History</a:t>
            </a:r>
          </a:p>
        </p:txBody>
      </p:sp>
      <p:sp>
        <p:nvSpPr>
          <p:cNvPr id="3" name="Content Placeholder 2"/>
          <p:cNvSpPr>
            <a:spLocks noGrp="1"/>
          </p:cNvSpPr>
          <p:nvPr>
            <p:ph idx="1"/>
          </p:nvPr>
        </p:nvSpPr>
        <p:spPr/>
        <p:txBody>
          <a:bodyPr/>
          <a:lstStyle/>
          <a:p>
            <a:r>
              <a:rPr lang="en-US" dirty="0"/>
              <a:t>Boys’ corn clubs formed at the turn of the century</a:t>
            </a:r>
          </a:p>
          <a:p>
            <a:r>
              <a:rPr lang="en-US" dirty="0"/>
              <a:t>Started payment of premium money as prizes</a:t>
            </a:r>
          </a:p>
          <a:p>
            <a:r>
              <a:rPr lang="en-US" dirty="0"/>
              <a:t>First county agents appointed 1906</a:t>
            </a:r>
          </a:p>
          <a:p>
            <a:r>
              <a:rPr lang="en-US" dirty="0"/>
              <a:t>First home demonstration agents appointed in 1910</a:t>
            </a:r>
          </a:p>
        </p:txBody>
      </p:sp>
    </p:spTree>
    <p:extLst>
      <p:ext uri="{BB962C8B-B14F-4D97-AF65-F5344CB8AC3E}">
        <p14:creationId xmlns:p14="http://schemas.microsoft.com/office/powerpoint/2010/main" val="293340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762000"/>
          </a:xfrm>
        </p:spPr>
        <p:txBody>
          <a:bodyPr/>
          <a:lstStyle/>
          <a:p>
            <a:r>
              <a:rPr lang="en-US" dirty="0"/>
              <a:t>The Official Beginning</a:t>
            </a:r>
          </a:p>
        </p:txBody>
      </p:sp>
      <p:sp>
        <p:nvSpPr>
          <p:cNvPr id="3" name="Content Placeholder 2"/>
          <p:cNvSpPr>
            <a:spLocks noGrp="1"/>
          </p:cNvSpPr>
          <p:nvPr>
            <p:ph idx="1"/>
          </p:nvPr>
        </p:nvSpPr>
        <p:spPr>
          <a:xfrm>
            <a:off x="685800" y="2133600"/>
            <a:ext cx="7772400" cy="4038600"/>
          </a:xfrm>
        </p:spPr>
        <p:txBody>
          <a:bodyPr/>
          <a:lstStyle/>
          <a:p>
            <a:r>
              <a:rPr lang="en-US" sz="3000" dirty="0"/>
              <a:t>May 8, 1914 President Woodrow Wilson signed the Smith-Lever Act</a:t>
            </a:r>
          </a:p>
          <a:p>
            <a:r>
              <a:rPr lang="en-US" sz="3000" dirty="0" smtClean="0"/>
              <a:t>Extension </a:t>
            </a:r>
            <a:r>
              <a:rPr lang="en-US" sz="3000" dirty="0"/>
              <a:t>Service became the educational arm of the U.S. Department of Agriculture</a:t>
            </a:r>
          </a:p>
          <a:p>
            <a:r>
              <a:rPr lang="en-US" sz="3000" dirty="0"/>
              <a:t>Established activities within a unique nationwide system </a:t>
            </a:r>
          </a:p>
          <a:p>
            <a:r>
              <a:rPr lang="en-US" sz="3000" dirty="0"/>
              <a:t>Funded and guided by a national, state, and local government partnership</a:t>
            </a:r>
          </a:p>
          <a:p>
            <a:endParaRPr lang="en-US" dirty="0"/>
          </a:p>
        </p:txBody>
      </p:sp>
    </p:spTree>
    <p:extLst>
      <p:ext uri="{BB962C8B-B14F-4D97-AF65-F5344CB8AC3E}">
        <p14:creationId xmlns:p14="http://schemas.microsoft.com/office/powerpoint/2010/main" val="258856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914400"/>
          </a:xfrm>
        </p:spPr>
        <p:txBody>
          <a:bodyPr/>
          <a:lstStyle/>
          <a:p>
            <a:r>
              <a:rPr lang="en-US" dirty="0"/>
              <a:t>Extension Through the Years</a:t>
            </a:r>
          </a:p>
        </p:txBody>
      </p:sp>
      <p:sp>
        <p:nvSpPr>
          <p:cNvPr id="3" name="Content Placeholder 2"/>
          <p:cNvSpPr>
            <a:spLocks noGrp="1"/>
          </p:cNvSpPr>
          <p:nvPr>
            <p:ph idx="1"/>
          </p:nvPr>
        </p:nvSpPr>
        <p:spPr/>
        <p:txBody>
          <a:bodyPr/>
          <a:lstStyle/>
          <a:p>
            <a:r>
              <a:rPr lang="en-US" dirty="0"/>
              <a:t>During WW I, Extension spearheaded the nation's food production effort</a:t>
            </a:r>
          </a:p>
          <a:p>
            <a:r>
              <a:rPr lang="en-US" dirty="0"/>
              <a:t>During the depression of the 20’s, the emphasis changed from production to economic concerns </a:t>
            </a:r>
          </a:p>
          <a:p>
            <a:r>
              <a:rPr lang="en-US" dirty="0"/>
              <a:t>Helped to organize farm cooperatives</a:t>
            </a:r>
          </a:p>
          <a:p>
            <a:pPr marL="0" indent="0">
              <a:buNone/>
            </a:pPr>
            <a:endParaRPr lang="en-US" dirty="0"/>
          </a:p>
        </p:txBody>
      </p:sp>
    </p:spTree>
    <p:extLst>
      <p:ext uri="{BB962C8B-B14F-4D97-AF65-F5344CB8AC3E}">
        <p14:creationId xmlns:p14="http://schemas.microsoft.com/office/powerpoint/2010/main" val="367644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371600"/>
          </a:xfrm>
        </p:spPr>
        <p:txBody>
          <a:bodyPr/>
          <a:lstStyle/>
          <a:p>
            <a:r>
              <a:rPr lang="en-US" dirty="0"/>
              <a:t>Extension During the</a:t>
            </a:r>
            <a:br>
              <a:rPr lang="en-US" dirty="0"/>
            </a:br>
            <a:r>
              <a:rPr lang="en-US" dirty="0"/>
              <a:t>Depression</a:t>
            </a:r>
          </a:p>
        </p:txBody>
      </p:sp>
      <p:sp>
        <p:nvSpPr>
          <p:cNvPr id="3" name="Content Placeholder 2"/>
          <p:cNvSpPr>
            <a:spLocks noGrp="1"/>
          </p:cNvSpPr>
          <p:nvPr>
            <p:ph idx="1"/>
          </p:nvPr>
        </p:nvSpPr>
        <p:spPr>
          <a:xfrm>
            <a:off x="685800" y="2057400"/>
            <a:ext cx="7772400" cy="4038600"/>
          </a:xfrm>
        </p:spPr>
        <p:txBody>
          <a:bodyPr/>
          <a:lstStyle/>
          <a:p>
            <a:r>
              <a:rPr lang="en-US" dirty="0"/>
              <a:t>USDA used Extension to acquaint farmers and rural people to new agencies </a:t>
            </a:r>
          </a:p>
          <a:p>
            <a:r>
              <a:rPr lang="en-US" dirty="0"/>
              <a:t>Helped people understand emergency government action programs</a:t>
            </a:r>
          </a:p>
          <a:p>
            <a:r>
              <a:rPr lang="en-US" dirty="0"/>
              <a:t>Home demonstration agents taught home / money management</a:t>
            </a:r>
          </a:p>
          <a:p>
            <a:r>
              <a:rPr lang="en-US" dirty="0"/>
              <a:t>Indiana Rural Youth -  1934</a:t>
            </a:r>
          </a:p>
          <a:p>
            <a:endParaRPr lang="en-US" dirty="0"/>
          </a:p>
        </p:txBody>
      </p:sp>
    </p:spTree>
    <p:extLst>
      <p:ext uri="{BB962C8B-B14F-4D97-AF65-F5344CB8AC3E}">
        <p14:creationId xmlns:p14="http://schemas.microsoft.com/office/powerpoint/2010/main" val="341656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772400" cy="1295400"/>
          </a:xfrm>
        </p:spPr>
        <p:txBody>
          <a:bodyPr/>
          <a:lstStyle/>
          <a:p>
            <a:r>
              <a:rPr lang="en-US" sz="4000" b="1" dirty="0"/>
              <a:t>Extension During the</a:t>
            </a:r>
            <a:br>
              <a:rPr lang="en-US" sz="4000" b="1" dirty="0"/>
            </a:br>
            <a:r>
              <a:rPr lang="en-US" sz="4000" b="1" dirty="0"/>
              <a:t>War Years</a:t>
            </a:r>
          </a:p>
        </p:txBody>
      </p:sp>
      <p:sp>
        <p:nvSpPr>
          <p:cNvPr id="3" name="Content Placeholder 2"/>
          <p:cNvSpPr>
            <a:spLocks noGrp="1"/>
          </p:cNvSpPr>
          <p:nvPr>
            <p:ph idx="1"/>
          </p:nvPr>
        </p:nvSpPr>
        <p:spPr>
          <a:xfrm>
            <a:off x="685800" y="2057400"/>
            <a:ext cx="7924800" cy="4191000"/>
          </a:xfrm>
        </p:spPr>
        <p:txBody>
          <a:bodyPr/>
          <a:lstStyle/>
          <a:p>
            <a:r>
              <a:rPr lang="en-US" sz="3000" dirty="0"/>
              <a:t>1941 -  Extension took on </a:t>
            </a:r>
            <a:r>
              <a:rPr lang="en-US" sz="3000" dirty="0" smtClean="0"/>
              <a:t>national defense </a:t>
            </a:r>
            <a:r>
              <a:rPr lang="en-US" sz="3000" dirty="0"/>
              <a:t>role </a:t>
            </a:r>
          </a:p>
          <a:p>
            <a:r>
              <a:rPr lang="en-US" sz="3000" dirty="0"/>
              <a:t> “Food and Feed for Family Living” </a:t>
            </a:r>
          </a:p>
          <a:p>
            <a:r>
              <a:rPr lang="en-US" sz="3000" dirty="0"/>
              <a:t>“Victory gardens” grown on farms and    </a:t>
            </a:r>
          </a:p>
          <a:p>
            <a:pPr marL="0" indent="0">
              <a:buNone/>
            </a:pPr>
            <a:r>
              <a:rPr lang="en-US" sz="3000" dirty="0"/>
              <a:t> </a:t>
            </a:r>
            <a:r>
              <a:rPr lang="en-US" sz="3000" dirty="0" smtClean="0"/>
              <a:t>   backyards</a:t>
            </a:r>
            <a:endParaRPr lang="en-US" sz="3000" dirty="0"/>
          </a:p>
          <a:p>
            <a:r>
              <a:rPr lang="en-US" sz="3000" dirty="0"/>
              <a:t>4-H’ers conducted scrap metal drives</a:t>
            </a:r>
          </a:p>
          <a:p>
            <a:r>
              <a:rPr lang="en-US" sz="3000" dirty="0"/>
              <a:t>Home demonstration agents stressed</a:t>
            </a:r>
          </a:p>
          <a:p>
            <a:pPr marL="0" indent="0">
              <a:buNone/>
            </a:pPr>
            <a:r>
              <a:rPr lang="en-US" sz="3000" dirty="0"/>
              <a:t> </a:t>
            </a:r>
            <a:r>
              <a:rPr lang="en-US" sz="3000" dirty="0" smtClean="0"/>
              <a:t>   </a:t>
            </a:r>
            <a:r>
              <a:rPr lang="en-US" sz="3000" dirty="0"/>
              <a:t>food conservation</a:t>
            </a:r>
          </a:p>
          <a:p>
            <a:endParaRPr lang="en-US" dirty="0"/>
          </a:p>
        </p:txBody>
      </p:sp>
    </p:spTree>
    <p:extLst>
      <p:ext uri="{BB962C8B-B14F-4D97-AF65-F5344CB8AC3E}">
        <p14:creationId xmlns:p14="http://schemas.microsoft.com/office/powerpoint/2010/main" val="22635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762000"/>
          </a:xfrm>
        </p:spPr>
        <p:txBody>
          <a:bodyPr/>
          <a:lstStyle/>
          <a:p>
            <a:r>
              <a:rPr lang="en-US" dirty="0"/>
              <a:t>Extension After the War</a:t>
            </a:r>
          </a:p>
        </p:txBody>
      </p:sp>
      <p:sp>
        <p:nvSpPr>
          <p:cNvPr id="3" name="Content Placeholder 2"/>
          <p:cNvSpPr>
            <a:spLocks noGrp="1"/>
          </p:cNvSpPr>
          <p:nvPr>
            <p:ph idx="1"/>
          </p:nvPr>
        </p:nvSpPr>
        <p:spPr/>
        <p:txBody>
          <a:bodyPr/>
          <a:lstStyle/>
          <a:p>
            <a:r>
              <a:rPr lang="en-US" dirty="0"/>
              <a:t>Program planning was re-emphasized</a:t>
            </a:r>
          </a:p>
          <a:p>
            <a:r>
              <a:rPr lang="en-US" dirty="0"/>
              <a:t>More involvement with local people and local situations</a:t>
            </a:r>
          </a:p>
          <a:p>
            <a:r>
              <a:rPr lang="en-US" dirty="0"/>
              <a:t>New areas of outreach</a:t>
            </a:r>
          </a:p>
          <a:p>
            <a:pPr lvl="1"/>
            <a:r>
              <a:rPr lang="en-US" sz="3200" dirty="0"/>
              <a:t>Community and rural development</a:t>
            </a:r>
          </a:p>
          <a:p>
            <a:pPr lvl="1"/>
            <a:r>
              <a:rPr lang="en-US" sz="3200" dirty="0"/>
              <a:t>Family living</a:t>
            </a:r>
          </a:p>
          <a:p>
            <a:endParaRPr lang="en-US" dirty="0"/>
          </a:p>
        </p:txBody>
      </p:sp>
    </p:spTree>
    <p:extLst>
      <p:ext uri="{BB962C8B-B14F-4D97-AF65-F5344CB8AC3E}">
        <p14:creationId xmlns:p14="http://schemas.microsoft.com/office/powerpoint/2010/main" val="317697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0"/>
            <a:ext cx="7772400" cy="762000"/>
          </a:xfrm>
        </p:spPr>
        <p:txBody>
          <a:bodyPr/>
          <a:lstStyle/>
          <a:p>
            <a:r>
              <a:rPr lang="en-US" dirty="0"/>
              <a:t>Extension in the 60s and 70’s</a:t>
            </a:r>
          </a:p>
        </p:txBody>
      </p:sp>
      <p:sp>
        <p:nvSpPr>
          <p:cNvPr id="3" name="Content Placeholder 2"/>
          <p:cNvSpPr>
            <a:spLocks noGrp="1"/>
          </p:cNvSpPr>
          <p:nvPr>
            <p:ph idx="1"/>
          </p:nvPr>
        </p:nvSpPr>
        <p:spPr>
          <a:xfrm>
            <a:off x="685800" y="1828800"/>
            <a:ext cx="7772400" cy="4419600"/>
          </a:xfrm>
        </p:spPr>
        <p:txBody>
          <a:bodyPr/>
          <a:lstStyle/>
          <a:p>
            <a:r>
              <a:rPr lang="en-US" sz="2600" dirty="0"/>
              <a:t>Initiated (</a:t>
            </a:r>
            <a:r>
              <a:rPr lang="en-US" sz="2600" i="1" dirty="0" smtClean="0"/>
              <a:t>EFNEP</a:t>
            </a:r>
            <a:r>
              <a:rPr lang="en-US" sz="2600" dirty="0" smtClean="0"/>
              <a:t>) </a:t>
            </a:r>
            <a:r>
              <a:rPr lang="en-US" sz="2600" i="1" dirty="0" smtClean="0"/>
              <a:t>Expanded </a:t>
            </a:r>
            <a:r>
              <a:rPr lang="en-US" sz="2600" i="1" dirty="0"/>
              <a:t>Food and Nutrition Education Program</a:t>
            </a:r>
            <a:r>
              <a:rPr lang="en-US" sz="2600" dirty="0"/>
              <a:t> </a:t>
            </a:r>
            <a:endParaRPr lang="en-US" sz="2600" dirty="0" smtClean="0"/>
          </a:p>
          <a:p>
            <a:r>
              <a:rPr lang="en-US" sz="2600" dirty="0" smtClean="0"/>
              <a:t>Continued </a:t>
            </a:r>
            <a:r>
              <a:rPr lang="en-US" sz="2600" dirty="0"/>
              <a:t>expansion of Community Development</a:t>
            </a:r>
          </a:p>
          <a:p>
            <a:r>
              <a:rPr lang="en-US" sz="2600" dirty="0"/>
              <a:t>Name changed from Agricultural Extension Service to Cooperative Extension Service</a:t>
            </a:r>
          </a:p>
          <a:p>
            <a:r>
              <a:rPr lang="en-US" sz="2600" dirty="0"/>
              <a:t>Changed agent titles to County Extension Agent</a:t>
            </a:r>
          </a:p>
          <a:p>
            <a:r>
              <a:rPr lang="en-US" sz="2600" dirty="0"/>
              <a:t>Purdue system moved to an </a:t>
            </a:r>
            <a:r>
              <a:rPr lang="en-US" sz="2600" dirty="0" smtClean="0"/>
              <a:t>area </a:t>
            </a:r>
            <a:r>
              <a:rPr lang="en-US" sz="2600" dirty="0"/>
              <a:t>approach in 1966</a:t>
            </a:r>
          </a:p>
          <a:p>
            <a:endParaRPr lang="en-US" dirty="0"/>
          </a:p>
        </p:txBody>
      </p:sp>
    </p:spTree>
    <p:extLst>
      <p:ext uri="{BB962C8B-B14F-4D97-AF65-F5344CB8AC3E}">
        <p14:creationId xmlns:p14="http://schemas.microsoft.com/office/powerpoint/2010/main" val="220437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990600"/>
          </a:xfrm>
        </p:spPr>
        <p:txBody>
          <a:bodyPr/>
          <a:lstStyle/>
          <a:p>
            <a:r>
              <a:rPr lang="en-US" dirty="0"/>
              <a:t>Extension in the 80s and 90s</a:t>
            </a:r>
          </a:p>
        </p:txBody>
      </p:sp>
      <p:sp>
        <p:nvSpPr>
          <p:cNvPr id="3" name="Content Placeholder 2"/>
          <p:cNvSpPr>
            <a:spLocks noGrp="1"/>
          </p:cNvSpPr>
          <p:nvPr>
            <p:ph idx="1"/>
          </p:nvPr>
        </p:nvSpPr>
        <p:spPr>
          <a:xfrm>
            <a:off x="685800" y="2057400"/>
            <a:ext cx="7772400" cy="4038600"/>
          </a:xfrm>
        </p:spPr>
        <p:txBody>
          <a:bodyPr/>
          <a:lstStyle/>
          <a:p>
            <a:r>
              <a:rPr lang="en-US" sz="2800" dirty="0"/>
              <a:t>“Farm crisis” redirected Extension to production/stress management</a:t>
            </a:r>
          </a:p>
          <a:p>
            <a:r>
              <a:rPr lang="en-US" sz="2800" dirty="0"/>
              <a:t>System focused on issue programming</a:t>
            </a:r>
          </a:p>
          <a:p>
            <a:r>
              <a:rPr lang="en-US" sz="2800" dirty="0"/>
              <a:t>Indiana combined 10 areas into 5 districts</a:t>
            </a:r>
          </a:p>
          <a:p>
            <a:r>
              <a:rPr lang="en-US" sz="2800" dirty="0"/>
              <a:t>Downsizing began in 1987</a:t>
            </a:r>
          </a:p>
          <a:p>
            <a:r>
              <a:rPr lang="en-US" sz="2800" dirty="0"/>
              <a:t>Strong emphasis on accountability</a:t>
            </a:r>
          </a:p>
          <a:p>
            <a:r>
              <a:rPr lang="en-US" sz="2800" dirty="0"/>
              <a:t>New outreach efforts to collaborate with organizations with similar goals</a:t>
            </a:r>
          </a:p>
        </p:txBody>
      </p:sp>
    </p:spTree>
    <p:extLst>
      <p:ext uri="{BB962C8B-B14F-4D97-AF65-F5344CB8AC3E}">
        <p14:creationId xmlns:p14="http://schemas.microsoft.com/office/powerpoint/2010/main" val="308043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066800"/>
          </a:xfrm>
        </p:spPr>
        <p:txBody>
          <a:bodyPr/>
          <a:lstStyle/>
          <a:p>
            <a:r>
              <a:rPr lang="en-US" dirty="0"/>
              <a:t>Land-Grants Today</a:t>
            </a:r>
          </a:p>
        </p:txBody>
      </p:sp>
      <p:sp>
        <p:nvSpPr>
          <p:cNvPr id="3" name="Content Placeholder 2"/>
          <p:cNvSpPr>
            <a:spLocks noGrp="1"/>
          </p:cNvSpPr>
          <p:nvPr>
            <p:ph idx="1"/>
          </p:nvPr>
        </p:nvSpPr>
        <p:spPr>
          <a:xfrm>
            <a:off x="381000" y="1600200"/>
            <a:ext cx="8305800" cy="4495800"/>
          </a:xfrm>
        </p:spPr>
        <p:txBody>
          <a:bodyPr/>
          <a:lstStyle/>
          <a:p>
            <a:r>
              <a:rPr lang="en-US" sz="2800" dirty="0"/>
              <a:t>System of linking teaching, research and outreach took nearly 50 years</a:t>
            </a:r>
          </a:p>
          <a:p>
            <a:r>
              <a:rPr lang="en-US" sz="2800" dirty="0"/>
              <a:t>Purdue University and all other Land-Grants are</a:t>
            </a:r>
            <a:r>
              <a:rPr lang="en-US" sz="2800" dirty="0" smtClean="0"/>
              <a:t>:</a:t>
            </a:r>
            <a:r>
              <a:rPr lang="en-US" sz="2800" dirty="0"/>
              <a:t>		“Dedicated not only to teaching young people and the discovery of information, but also to applying that knowledge to the solutions of problems to help people live better lives and to have better livelihoods.”</a:t>
            </a:r>
          </a:p>
          <a:p>
            <a:pPr marL="0" indent="0">
              <a:buNone/>
            </a:pPr>
            <a:r>
              <a:rPr lang="en-US" sz="2800" dirty="0"/>
              <a:t>		(V. </a:t>
            </a:r>
            <a:r>
              <a:rPr lang="en-US" sz="2800" dirty="0" err="1"/>
              <a:t>Lechtenberg</a:t>
            </a:r>
            <a:r>
              <a:rPr lang="en-US" sz="2800" dirty="0"/>
              <a:t>, 11/2000.) </a:t>
            </a:r>
          </a:p>
          <a:p>
            <a:endParaRPr lang="en-US" dirty="0"/>
          </a:p>
        </p:txBody>
      </p:sp>
    </p:spTree>
    <p:extLst>
      <p:ext uri="{BB962C8B-B14F-4D97-AF65-F5344CB8AC3E}">
        <p14:creationId xmlns:p14="http://schemas.microsoft.com/office/powerpoint/2010/main" val="307672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524000"/>
          </a:xfrm>
        </p:spPr>
        <p:txBody>
          <a:bodyPr/>
          <a:lstStyle/>
          <a:p>
            <a:r>
              <a:rPr lang="en-US" dirty="0"/>
              <a:t>The Cooperative </a:t>
            </a:r>
            <a:br>
              <a:rPr lang="en-US" dirty="0"/>
            </a:br>
            <a:r>
              <a:rPr lang="en-US" dirty="0"/>
              <a:t>Extension Service…..</a:t>
            </a:r>
          </a:p>
        </p:txBody>
      </p:sp>
      <p:sp>
        <p:nvSpPr>
          <p:cNvPr id="3" name="Content Placeholder 2"/>
          <p:cNvSpPr>
            <a:spLocks noGrp="1"/>
          </p:cNvSpPr>
          <p:nvPr>
            <p:ph idx="1"/>
          </p:nvPr>
        </p:nvSpPr>
        <p:spPr/>
        <p:txBody>
          <a:bodyPr/>
          <a:lstStyle/>
          <a:p>
            <a:r>
              <a:rPr lang="en-US" dirty="0"/>
              <a:t>Is a proactive, responsive and collaborative organization</a:t>
            </a:r>
          </a:p>
          <a:p>
            <a:endParaRPr lang="en-US" dirty="0"/>
          </a:p>
          <a:p>
            <a:r>
              <a:rPr lang="en-US" dirty="0"/>
              <a:t>Committed to the growth and development of people through life-long learning</a:t>
            </a:r>
          </a:p>
          <a:p>
            <a:pPr marL="0" indent="0">
              <a:buNone/>
            </a:pPr>
            <a:endParaRPr lang="en-US" dirty="0"/>
          </a:p>
        </p:txBody>
      </p:sp>
    </p:spTree>
    <p:extLst>
      <p:ext uri="{BB962C8B-B14F-4D97-AF65-F5344CB8AC3E}">
        <p14:creationId xmlns:p14="http://schemas.microsoft.com/office/powerpoint/2010/main" val="13193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p>
            <a:r>
              <a:rPr lang="en-US" dirty="0"/>
              <a:t>History of the Cooperative </a:t>
            </a:r>
            <a:br>
              <a:rPr lang="en-US" dirty="0"/>
            </a:br>
            <a:r>
              <a:rPr lang="en-US" dirty="0"/>
              <a:t>Extension Service</a:t>
            </a:r>
          </a:p>
        </p:txBody>
      </p:sp>
      <p:sp>
        <p:nvSpPr>
          <p:cNvPr id="3" name="Subtitle 2"/>
          <p:cNvSpPr>
            <a:spLocks noGrp="1"/>
          </p:cNvSpPr>
          <p:nvPr>
            <p:ph type="subTitle" idx="1"/>
          </p:nvPr>
        </p:nvSpPr>
        <p:spPr>
          <a:xfrm>
            <a:off x="1295400" y="3276600"/>
            <a:ext cx="6400800" cy="2895600"/>
          </a:xfrm>
        </p:spPr>
        <p:txBody>
          <a:bodyPr/>
          <a:lstStyle/>
          <a:p>
            <a:r>
              <a:rPr lang="en-US" dirty="0"/>
              <a:t>Purdue University </a:t>
            </a:r>
          </a:p>
          <a:p>
            <a:r>
              <a:rPr lang="en-US" dirty="0"/>
              <a:t>Cooperative Extension Service</a:t>
            </a:r>
          </a:p>
          <a:p>
            <a:r>
              <a:rPr lang="en-US" dirty="0"/>
              <a:t>West Lafayette, IN</a:t>
            </a:r>
          </a:p>
          <a:p>
            <a:endParaRPr lang="en-US" dirty="0"/>
          </a:p>
          <a:p>
            <a:endParaRPr lang="en-US" dirty="0"/>
          </a:p>
        </p:txBody>
      </p:sp>
    </p:spTree>
    <p:extLst>
      <p:ext uri="{BB962C8B-B14F-4D97-AF65-F5344CB8AC3E}">
        <p14:creationId xmlns:p14="http://schemas.microsoft.com/office/powerpoint/2010/main" val="40261738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Vision Is Accomplished By...</a:t>
            </a:r>
          </a:p>
        </p:txBody>
      </p:sp>
      <p:sp>
        <p:nvSpPr>
          <p:cNvPr id="3" name="Content Placeholder 2"/>
          <p:cNvSpPr>
            <a:spLocks noGrp="1"/>
          </p:cNvSpPr>
          <p:nvPr>
            <p:ph idx="1"/>
          </p:nvPr>
        </p:nvSpPr>
        <p:spPr>
          <a:xfrm>
            <a:off x="685800" y="3200400"/>
            <a:ext cx="7772400" cy="2895600"/>
          </a:xfrm>
        </p:spPr>
        <p:txBody>
          <a:bodyPr/>
          <a:lstStyle/>
          <a:p>
            <a:r>
              <a:rPr lang="en-US" dirty="0"/>
              <a:t>Utilizing appropriate technologies and communication networks </a:t>
            </a:r>
          </a:p>
          <a:p>
            <a:r>
              <a:rPr lang="en-US" dirty="0"/>
              <a:t>Creating a climate for our staff to realize their potential while being team </a:t>
            </a:r>
            <a:r>
              <a:rPr lang="en-US" dirty="0" smtClean="0"/>
              <a:t>players</a:t>
            </a:r>
            <a:endParaRPr lang="en-US" dirty="0"/>
          </a:p>
          <a:p>
            <a:r>
              <a:rPr lang="en-US" dirty="0"/>
              <a:t>Focusing on excellence</a:t>
            </a:r>
          </a:p>
        </p:txBody>
      </p:sp>
    </p:spTree>
    <p:extLst>
      <p:ext uri="{BB962C8B-B14F-4D97-AF65-F5344CB8AC3E}">
        <p14:creationId xmlns:p14="http://schemas.microsoft.com/office/powerpoint/2010/main" val="413147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772400" cy="1143000"/>
          </a:xfrm>
        </p:spPr>
        <p:txBody>
          <a:bodyPr/>
          <a:lstStyle/>
          <a:p>
            <a:r>
              <a:rPr lang="en-US" dirty="0"/>
              <a:t>Cooperative Extension is a System of Partnerships </a:t>
            </a:r>
          </a:p>
        </p:txBody>
      </p:sp>
      <p:sp>
        <p:nvSpPr>
          <p:cNvPr id="3" name="Content Placeholder 2"/>
          <p:cNvSpPr>
            <a:spLocks noGrp="1"/>
          </p:cNvSpPr>
          <p:nvPr>
            <p:ph idx="1"/>
          </p:nvPr>
        </p:nvSpPr>
        <p:spPr>
          <a:xfrm>
            <a:off x="685800" y="2286000"/>
            <a:ext cx="3505200" cy="3810000"/>
          </a:xfrm>
        </p:spPr>
        <p:txBody>
          <a:bodyPr/>
          <a:lstStyle/>
          <a:p>
            <a:pPr marL="0" indent="0">
              <a:buNone/>
            </a:pPr>
            <a:r>
              <a:rPr lang="en-US" sz="2400" b="1" dirty="0"/>
              <a:t>Federal</a:t>
            </a:r>
          </a:p>
          <a:p>
            <a:r>
              <a:rPr lang="en-US" sz="2400" dirty="0"/>
              <a:t> Program leadership</a:t>
            </a:r>
          </a:p>
          <a:p>
            <a:r>
              <a:rPr lang="en-US" sz="2400" dirty="0"/>
              <a:t> Publications</a:t>
            </a:r>
          </a:p>
          <a:p>
            <a:r>
              <a:rPr lang="en-US" sz="2400" dirty="0"/>
              <a:t> Establish national </a:t>
            </a:r>
            <a:r>
              <a:rPr lang="en-US" sz="2400" dirty="0" smtClean="0"/>
              <a:t>              initiatives </a:t>
            </a:r>
            <a:endParaRPr lang="en-US" sz="2400" dirty="0"/>
          </a:p>
          <a:p>
            <a:r>
              <a:rPr lang="en-US" sz="2400" dirty="0"/>
              <a:t> Funding </a:t>
            </a:r>
          </a:p>
        </p:txBody>
      </p:sp>
      <p:sp>
        <p:nvSpPr>
          <p:cNvPr id="4" name="Rectangle 3"/>
          <p:cNvSpPr/>
          <p:nvPr/>
        </p:nvSpPr>
        <p:spPr>
          <a:xfrm>
            <a:off x="4114800" y="2286000"/>
            <a:ext cx="4572000" cy="1938992"/>
          </a:xfrm>
          <a:prstGeom prst="rect">
            <a:avLst/>
          </a:prstGeom>
        </p:spPr>
        <p:txBody>
          <a:bodyPr>
            <a:spAutoFit/>
          </a:bodyPr>
          <a:lstStyle/>
          <a:p>
            <a:r>
              <a:rPr lang="en-US" b="1" dirty="0"/>
              <a:t>State</a:t>
            </a:r>
          </a:p>
          <a:p>
            <a:pPr marL="342900" indent="-342900">
              <a:buFont typeface="Arial" pitchFamily="34" charset="0"/>
              <a:buChar char="•"/>
            </a:pPr>
            <a:r>
              <a:rPr lang="en-US" dirty="0"/>
              <a:t>  Facilities &amp; support</a:t>
            </a:r>
          </a:p>
          <a:p>
            <a:pPr marL="342900" indent="-342900">
              <a:buFont typeface="Arial" pitchFamily="34" charset="0"/>
              <a:buChar char="•"/>
            </a:pPr>
            <a:r>
              <a:rPr lang="en-US" dirty="0"/>
              <a:t>  Staff</a:t>
            </a:r>
          </a:p>
          <a:p>
            <a:pPr marL="342900" indent="-342900">
              <a:buFont typeface="Arial" pitchFamily="34" charset="0"/>
              <a:buChar char="•"/>
            </a:pPr>
            <a:r>
              <a:rPr lang="en-US" dirty="0"/>
              <a:t>  Educational materials</a:t>
            </a:r>
          </a:p>
          <a:p>
            <a:pPr marL="342900" indent="-342900">
              <a:buFont typeface="Arial" pitchFamily="34" charset="0"/>
              <a:buChar char="•"/>
            </a:pPr>
            <a:r>
              <a:rPr lang="en-US" dirty="0"/>
              <a:t> </a:t>
            </a:r>
            <a:r>
              <a:rPr lang="en-US" dirty="0" smtClean="0"/>
              <a:t>  Funding</a:t>
            </a:r>
            <a:endParaRPr lang="en-US" dirty="0"/>
          </a:p>
        </p:txBody>
      </p:sp>
      <p:sp>
        <p:nvSpPr>
          <p:cNvPr id="6" name="TextBox 5"/>
          <p:cNvSpPr txBox="1"/>
          <p:nvPr/>
        </p:nvSpPr>
        <p:spPr>
          <a:xfrm>
            <a:off x="3810000" y="4236365"/>
            <a:ext cx="5105400" cy="1938992"/>
          </a:xfrm>
          <a:prstGeom prst="rect">
            <a:avLst/>
          </a:prstGeom>
          <a:noFill/>
        </p:spPr>
        <p:txBody>
          <a:bodyPr wrap="square" rtlCol="0">
            <a:spAutoFit/>
          </a:bodyPr>
          <a:lstStyle/>
          <a:p>
            <a:r>
              <a:rPr lang="en-US" b="1" dirty="0"/>
              <a:t>Counties</a:t>
            </a:r>
          </a:p>
          <a:p>
            <a:pPr marL="342900" indent="-342900">
              <a:buFont typeface="Arial" pitchFamily="34" charset="0"/>
              <a:buChar char="•"/>
            </a:pPr>
            <a:r>
              <a:rPr lang="en-US" dirty="0" smtClean="0"/>
              <a:t> </a:t>
            </a:r>
            <a:r>
              <a:rPr lang="en-US" dirty="0"/>
              <a:t>Office facilities and support</a:t>
            </a:r>
          </a:p>
          <a:p>
            <a:pPr marL="342900" indent="-342900">
              <a:buFont typeface="Arial" pitchFamily="34" charset="0"/>
              <a:buChar char="•"/>
            </a:pPr>
            <a:r>
              <a:rPr lang="en-US" dirty="0"/>
              <a:t>  </a:t>
            </a:r>
            <a:r>
              <a:rPr lang="en-US" dirty="0" smtClean="0"/>
              <a:t>Support staff, paraprofessionals</a:t>
            </a:r>
            <a:endParaRPr lang="en-US" dirty="0"/>
          </a:p>
          <a:p>
            <a:pPr marL="342900" indent="-342900">
              <a:buFont typeface="Arial" pitchFamily="34" charset="0"/>
              <a:buChar char="•"/>
            </a:pPr>
            <a:r>
              <a:rPr lang="en-US" dirty="0"/>
              <a:t>  Travel budget / Funding</a:t>
            </a:r>
          </a:p>
          <a:p>
            <a:pPr marL="342900" indent="-342900">
              <a:buFont typeface="Arial" pitchFamily="34" charset="0"/>
              <a:buChar char="•"/>
            </a:pPr>
            <a:r>
              <a:rPr lang="en-US" dirty="0"/>
              <a:t>  Equipment, supplies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925" y="4876800"/>
            <a:ext cx="1971675" cy="130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8957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447800"/>
          </a:xfrm>
        </p:spPr>
        <p:txBody>
          <a:bodyPr/>
          <a:lstStyle/>
          <a:p>
            <a:r>
              <a:rPr lang="en-US" sz="4000" b="1" dirty="0"/>
              <a:t>Cooperative Extension </a:t>
            </a:r>
            <a:r>
              <a:rPr lang="en-US" sz="4000" b="1" dirty="0" smtClean="0"/>
              <a:t>Interactions in County</a:t>
            </a:r>
            <a:endParaRPr lang="en-US" sz="4000" b="1" dirty="0"/>
          </a:p>
        </p:txBody>
      </p:sp>
      <p:sp>
        <p:nvSpPr>
          <p:cNvPr id="3" name="Content Placeholder 2"/>
          <p:cNvSpPr>
            <a:spLocks noGrp="1"/>
          </p:cNvSpPr>
          <p:nvPr>
            <p:ph idx="1"/>
          </p:nvPr>
        </p:nvSpPr>
        <p:spPr>
          <a:xfrm>
            <a:off x="685800" y="2286000"/>
            <a:ext cx="7772400" cy="3962400"/>
          </a:xfrm>
        </p:spPr>
        <p:txBody>
          <a:bodyPr/>
          <a:lstStyle/>
          <a:p>
            <a:pPr marL="0" indent="0">
              <a:buNone/>
            </a:pPr>
            <a:r>
              <a:rPr lang="en-US" sz="2400" dirty="0"/>
              <a:t>Agencies</a:t>
            </a:r>
          </a:p>
          <a:p>
            <a:r>
              <a:rPr lang="en-US" sz="2400" dirty="0"/>
              <a:t>USDA; Conservation and Water Districts</a:t>
            </a:r>
          </a:p>
          <a:p>
            <a:r>
              <a:rPr lang="en-US" sz="2400" dirty="0"/>
              <a:t>Children &amp; Youth/WIC</a:t>
            </a:r>
          </a:p>
          <a:p>
            <a:r>
              <a:rPr lang="en-US" sz="2400" dirty="0"/>
              <a:t>Area Agencies on Aging; Health Dept.</a:t>
            </a:r>
          </a:p>
          <a:p>
            <a:r>
              <a:rPr lang="en-US" sz="2400" dirty="0"/>
              <a:t>Planning Commissions</a:t>
            </a:r>
          </a:p>
          <a:p>
            <a:r>
              <a:rPr lang="en-US" sz="2400" dirty="0"/>
              <a:t>Numerous others</a:t>
            </a:r>
          </a:p>
          <a:p>
            <a:pPr marL="0" indent="0">
              <a:buNone/>
            </a:pPr>
            <a:r>
              <a:rPr lang="en-US" sz="2400" dirty="0"/>
              <a:t>Businesses</a:t>
            </a:r>
          </a:p>
          <a:p>
            <a:r>
              <a:rPr lang="en-US" sz="2400" dirty="0"/>
              <a:t>Program delivery</a:t>
            </a:r>
          </a:p>
          <a:p>
            <a:r>
              <a:rPr lang="en-US" sz="2400" dirty="0"/>
              <a:t>Program sponsorship</a:t>
            </a:r>
          </a:p>
          <a:p>
            <a:endParaRPr lang="en-US" dirty="0"/>
          </a:p>
        </p:txBody>
      </p:sp>
      <p:sp>
        <p:nvSpPr>
          <p:cNvPr id="4" name="TextBox 3"/>
          <p:cNvSpPr txBox="1"/>
          <p:nvPr/>
        </p:nvSpPr>
        <p:spPr>
          <a:xfrm>
            <a:off x="6248400" y="4267200"/>
            <a:ext cx="2514600" cy="2362200"/>
          </a:xfrm>
          <a:prstGeom prst="rect">
            <a:avLst/>
          </a:prstGeom>
          <a:noFill/>
        </p:spPr>
        <p:txBody>
          <a:bodyPr wrap="square" rtlCol="0">
            <a:spAutoFit/>
          </a:bodyPr>
          <a:lstStyle/>
          <a:p>
            <a:endParaRPr lang="en-US" dirty="0"/>
          </a:p>
        </p:txBody>
      </p:sp>
      <p:sp>
        <p:nvSpPr>
          <p:cNvPr id="5" name="TextBox 4"/>
          <p:cNvSpPr txBox="1"/>
          <p:nvPr/>
        </p:nvSpPr>
        <p:spPr>
          <a:xfrm>
            <a:off x="5715000" y="4114800"/>
            <a:ext cx="3200400" cy="2667000"/>
          </a:xfrm>
          <a:prstGeom prst="rect">
            <a:avLst/>
          </a:prstGeom>
          <a:noFill/>
        </p:spPr>
        <p:txBody>
          <a:bodyPr wrap="square" rtlCol="0">
            <a:spAutoFit/>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7107" y="3810000"/>
            <a:ext cx="3657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85133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143000"/>
          </a:xfrm>
        </p:spPr>
        <p:txBody>
          <a:bodyPr/>
          <a:lstStyle/>
          <a:p>
            <a:r>
              <a:rPr lang="en-US" sz="3600" b="1" dirty="0" smtClean="0"/>
              <a:t>The Role of the Extension Educator</a:t>
            </a:r>
            <a:endParaRPr lang="en-US" sz="3600" b="1" dirty="0"/>
          </a:p>
        </p:txBody>
      </p:sp>
      <p:sp>
        <p:nvSpPr>
          <p:cNvPr id="3" name="Content Placeholder 2"/>
          <p:cNvSpPr>
            <a:spLocks noGrp="1"/>
          </p:cNvSpPr>
          <p:nvPr>
            <p:ph idx="1"/>
          </p:nvPr>
        </p:nvSpPr>
        <p:spPr/>
        <p:txBody>
          <a:bodyPr/>
          <a:lstStyle/>
          <a:p>
            <a:r>
              <a:rPr lang="en-US" dirty="0"/>
              <a:t>Technology and knowledge transfer?</a:t>
            </a:r>
          </a:p>
          <a:p>
            <a:r>
              <a:rPr lang="en-US" dirty="0"/>
              <a:t>Facilitation of learning and deliberation?</a:t>
            </a:r>
          </a:p>
          <a:p>
            <a:r>
              <a:rPr lang="en-US" dirty="0"/>
              <a:t>Capacity and skill building?</a:t>
            </a:r>
          </a:p>
          <a:p>
            <a:r>
              <a:rPr lang="en-US" dirty="0"/>
              <a:t>Action and applied research?</a:t>
            </a:r>
          </a:p>
          <a:p>
            <a:r>
              <a:rPr lang="en-US" dirty="0"/>
              <a:t>Organizing people?</a:t>
            </a:r>
          </a:p>
          <a:p>
            <a:r>
              <a:rPr lang="en-US" dirty="0"/>
              <a:t>A combination of all of these</a:t>
            </a:r>
            <a:r>
              <a:rPr lang="en-US" dirty="0" smtClean="0"/>
              <a:t>?</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388" y="3581400"/>
            <a:ext cx="324464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36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143000"/>
          </a:xfrm>
        </p:spPr>
        <p:txBody>
          <a:bodyPr/>
          <a:lstStyle/>
          <a:p>
            <a:r>
              <a:rPr lang="en-US" sz="3600" dirty="0"/>
              <a:t>Cooperative Extension Clientele</a:t>
            </a:r>
            <a:br>
              <a:rPr lang="en-US" sz="3600" dirty="0"/>
            </a:br>
            <a:r>
              <a:rPr lang="en-US" sz="3600" dirty="0"/>
              <a:t>“A Few Examples”</a:t>
            </a:r>
            <a:r>
              <a:rPr lang="en-US" dirty="0"/>
              <a:t/>
            </a:r>
            <a:br>
              <a:rPr lang="en-US" dirty="0"/>
            </a:br>
            <a:endParaRPr lang="en-US" dirty="0"/>
          </a:p>
        </p:txBody>
      </p:sp>
      <p:sp>
        <p:nvSpPr>
          <p:cNvPr id="3" name="Content Placeholder 2"/>
          <p:cNvSpPr>
            <a:spLocks noGrp="1"/>
          </p:cNvSpPr>
          <p:nvPr>
            <p:ph idx="1"/>
          </p:nvPr>
        </p:nvSpPr>
        <p:spPr>
          <a:xfrm>
            <a:off x="609600" y="2133600"/>
            <a:ext cx="7772400" cy="4038600"/>
          </a:xfrm>
        </p:spPr>
        <p:txBody>
          <a:bodyPr/>
          <a:lstStyle/>
          <a:p>
            <a:r>
              <a:rPr lang="en-US" sz="2400" dirty="0"/>
              <a:t>Farmers/Producers</a:t>
            </a:r>
          </a:p>
          <a:p>
            <a:r>
              <a:rPr lang="en-US" sz="2400" dirty="0"/>
              <a:t>Township and Municipal Officials</a:t>
            </a:r>
          </a:p>
          <a:p>
            <a:r>
              <a:rPr lang="en-US" sz="2400" dirty="0"/>
              <a:t>Small Business Owners</a:t>
            </a:r>
          </a:p>
          <a:p>
            <a:r>
              <a:rPr lang="en-US" sz="2400" dirty="0"/>
              <a:t>Schools (Elementary, Middle, High)</a:t>
            </a:r>
          </a:p>
          <a:p>
            <a:r>
              <a:rPr lang="en-US" sz="2400" dirty="0"/>
              <a:t>Homeowners/Landowners</a:t>
            </a:r>
          </a:p>
          <a:p>
            <a:r>
              <a:rPr lang="en-US" sz="2400" dirty="0"/>
              <a:t>Homemakers</a:t>
            </a:r>
          </a:p>
          <a:p>
            <a:r>
              <a:rPr lang="en-US" sz="2400" dirty="0"/>
              <a:t>Child Care Providers</a:t>
            </a:r>
          </a:p>
          <a:p>
            <a:r>
              <a:rPr lang="en-US" sz="2400" dirty="0" smtClean="0"/>
              <a:t>Volunteers</a:t>
            </a:r>
            <a:endParaRPr lang="en-US" sz="2400" dirty="0"/>
          </a:p>
          <a:p>
            <a:r>
              <a:rPr lang="en-US" sz="2400" dirty="0"/>
              <a:t>Includes Youth and Adult Education!</a:t>
            </a:r>
          </a:p>
          <a:p>
            <a:endParaRPr lang="en-US" dirty="0"/>
          </a:p>
        </p:txBody>
      </p:sp>
    </p:spTree>
    <p:extLst>
      <p:ext uri="{BB962C8B-B14F-4D97-AF65-F5344CB8AC3E}">
        <p14:creationId xmlns:p14="http://schemas.microsoft.com/office/powerpoint/2010/main" val="41219148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772400" cy="1143000"/>
          </a:xfrm>
        </p:spPr>
        <p:txBody>
          <a:bodyPr/>
          <a:lstStyle/>
          <a:p>
            <a:r>
              <a:rPr lang="en-US" sz="4000" dirty="0"/>
              <a:t>Current Extension Program Areas</a:t>
            </a:r>
          </a:p>
        </p:txBody>
      </p:sp>
      <p:sp>
        <p:nvSpPr>
          <p:cNvPr id="3" name="Content Placeholder 2"/>
          <p:cNvSpPr>
            <a:spLocks noGrp="1"/>
          </p:cNvSpPr>
          <p:nvPr>
            <p:ph idx="1"/>
          </p:nvPr>
        </p:nvSpPr>
        <p:spPr>
          <a:xfrm>
            <a:off x="685800" y="2743200"/>
            <a:ext cx="7772400" cy="3352800"/>
          </a:xfrm>
        </p:spPr>
        <p:txBody>
          <a:bodyPr/>
          <a:lstStyle/>
          <a:p>
            <a:r>
              <a:rPr lang="en-US" dirty="0"/>
              <a:t>Agriculture and Natural Resources</a:t>
            </a:r>
          </a:p>
          <a:p>
            <a:r>
              <a:rPr lang="en-US" dirty="0"/>
              <a:t>Family and Consumer Science</a:t>
            </a:r>
          </a:p>
          <a:p>
            <a:r>
              <a:rPr lang="en-US" dirty="0"/>
              <a:t>Youth Development / 4-H</a:t>
            </a:r>
          </a:p>
          <a:p>
            <a:r>
              <a:rPr lang="en-US" dirty="0"/>
              <a:t>Community Development</a:t>
            </a:r>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199" y="4419600"/>
            <a:ext cx="3311857"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740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762000"/>
            <a:ext cx="7772400" cy="1470025"/>
          </a:xfrm>
        </p:spPr>
        <p:txBody>
          <a:bodyPr/>
          <a:lstStyle/>
          <a:p>
            <a:r>
              <a:rPr lang="en-US" sz="4000" dirty="0"/>
              <a:t>Program Examples - </a:t>
            </a:r>
            <a:br>
              <a:rPr lang="en-US" sz="4000" dirty="0"/>
            </a:br>
            <a:r>
              <a:rPr lang="en-US" sz="4000" dirty="0"/>
              <a:t>Ag and Natural Resources</a:t>
            </a:r>
            <a:r>
              <a:rPr lang="en-US" dirty="0"/>
              <a:t>	</a:t>
            </a:r>
          </a:p>
        </p:txBody>
      </p:sp>
      <p:sp>
        <p:nvSpPr>
          <p:cNvPr id="3" name="Subtitle 2"/>
          <p:cNvSpPr>
            <a:spLocks noGrp="1"/>
          </p:cNvSpPr>
          <p:nvPr>
            <p:ph type="subTitle" idx="1"/>
          </p:nvPr>
        </p:nvSpPr>
        <p:spPr>
          <a:xfrm>
            <a:off x="838200" y="2438400"/>
            <a:ext cx="6400800" cy="3657600"/>
          </a:xfrm>
        </p:spPr>
        <p:txBody>
          <a:bodyPr/>
          <a:lstStyle/>
          <a:p>
            <a:pPr algn="l"/>
            <a:r>
              <a:rPr lang="en-US" sz="2800" dirty="0"/>
              <a:t>- Plant and Animal Science</a:t>
            </a:r>
          </a:p>
          <a:p>
            <a:pPr algn="l"/>
            <a:r>
              <a:rPr lang="en-US" sz="2800" dirty="0"/>
              <a:t>- Fruits and Vegetables</a:t>
            </a:r>
          </a:p>
          <a:p>
            <a:pPr algn="l"/>
            <a:r>
              <a:rPr lang="en-US" sz="2800" dirty="0"/>
              <a:t>- Turf and Gardening</a:t>
            </a:r>
          </a:p>
          <a:p>
            <a:pPr algn="l"/>
            <a:r>
              <a:rPr lang="en-US" sz="2800" dirty="0"/>
              <a:t>- Farm Management</a:t>
            </a:r>
          </a:p>
          <a:p>
            <a:pPr algn="l"/>
            <a:r>
              <a:rPr lang="en-US" sz="2800" dirty="0"/>
              <a:t>- Forestry and Wood Products</a:t>
            </a:r>
          </a:p>
          <a:p>
            <a:pPr algn="l"/>
            <a:r>
              <a:rPr lang="en-US" sz="2800" dirty="0"/>
              <a:t>- Wildlife</a:t>
            </a:r>
          </a:p>
          <a:p>
            <a:pPr algn="l"/>
            <a:r>
              <a:rPr lang="en-US" sz="2800" dirty="0"/>
              <a:t>- Ag Marketing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057400"/>
            <a:ext cx="189547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537" y="4038600"/>
            <a:ext cx="2743200" cy="2057400"/>
          </a:xfrm>
          <a:prstGeom prst="rect">
            <a:avLst/>
          </a:prstGeom>
        </p:spPr>
      </p:pic>
    </p:spTree>
    <p:extLst>
      <p:ext uri="{BB962C8B-B14F-4D97-AF65-F5344CB8AC3E}">
        <p14:creationId xmlns:p14="http://schemas.microsoft.com/office/powerpoint/2010/main" val="19650503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Available</a:t>
            </a:r>
          </a:p>
        </p:txBody>
      </p:sp>
      <p:sp>
        <p:nvSpPr>
          <p:cNvPr id="3" name="Content Placeholder 2"/>
          <p:cNvSpPr>
            <a:spLocks noGrp="1"/>
          </p:cNvSpPr>
          <p:nvPr>
            <p:ph idx="1"/>
          </p:nvPr>
        </p:nvSpPr>
        <p:spPr/>
        <p:txBody>
          <a:bodyPr/>
          <a:lstStyle/>
          <a:p>
            <a:r>
              <a:rPr lang="en-US" dirty="0" smtClean="0"/>
              <a:t>University Publications</a:t>
            </a:r>
          </a:p>
          <a:p>
            <a:r>
              <a:rPr lang="en-US" dirty="0" smtClean="0"/>
              <a:t>Educators Knowledge</a:t>
            </a:r>
          </a:p>
          <a:p>
            <a:r>
              <a:rPr lang="en-US" dirty="0" smtClean="0"/>
              <a:t>Local Resources </a:t>
            </a:r>
          </a:p>
          <a:p>
            <a:r>
              <a:rPr lang="en-US" dirty="0" smtClean="0"/>
              <a:t>Business Plans</a:t>
            </a:r>
            <a:endParaRPr lang="en-US" dirty="0"/>
          </a:p>
        </p:txBody>
      </p:sp>
    </p:spTree>
    <p:extLst>
      <p:ext uri="{BB962C8B-B14F-4D97-AF65-F5344CB8AC3E}">
        <p14:creationId xmlns:p14="http://schemas.microsoft.com/office/powerpoint/2010/main" val="155841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7772400" cy="762000"/>
          </a:xfrm>
        </p:spPr>
        <p:txBody>
          <a:bodyPr/>
          <a:lstStyle/>
          <a:p>
            <a:r>
              <a:rPr lang="en-US" dirty="0"/>
              <a:t>Disability and Agriculture</a:t>
            </a:r>
          </a:p>
        </p:txBody>
      </p:sp>
      <p:sp>
        <p:nvSpPr>
          <p:cNvPr id="3" name="Content Placeholder 2"/>
          <p:cNvSpPr>
            <a:spLocks noGrp="1"/>
          </p:cNvSpPr>
          <p:nvPr>
            <p:ph idx="1"/>
          </p:nvPr>
        </p:nvSpPr>
        <p:spPr>
          <a:xfrm>
            <a:off x="609600" y="2133600"/>
            <a:ext cx="7772400" cy="4343400"/>
          </a:xfrm>
        </p:spPr>
        <p:txBody>
          <a:bodyPr/>
          <a:lstStyle/>
          <a:p>
            <a:r>
              <a:rPr lang="en-US" sz="2400" dirty="0" smtClean="0"/>
              <a:t>About </a:t>
            </a:r>
            <a:r>
              <a:rPr lang="en-US" sz="2400" dirty="0" err="1"/>
              <a:t>AgrAbility</a:t>
            </a:r>
            <a:endParaRPr lang="en-US" sz="2400" dirty="0"/>
          </a:p>
          <a:p>
            <a:r>
              <a:rPr lang="en-US" sz="2400" dirty="0"/>
              <a:t>Project Contacts</a:t>
            </a:r>
          </a:p>
          <a:p>
            <a:r>
              <a:rPr lang="en-US" sz="2400" dirty="0"/>
              <a:t>Toolbox Assistive Technology Database</a:t>
            </a:r>
          </a:p>
          <a:p>
            <a:r>
              <a:rPr lang="en-US" sz="2400" dirty="0"/>
              <a:t>Resources</a:t>
            </a:r>
          </a:p>
          <a:p>
            <a:r>
              <a:rPr lang="en-US" sz="2400" dirty="0"/>
              <a:t>Communities of Interest</a:t>
            </a:r>
          </a:p>
          <a:p>
            <a:r>
              <a:rPr lang="en-US" sz="2400" dirty="0" smtClean="0"/>
              <a:t>Online </a:t>
            </a:r>
            <a:r>
              <a:rPr lang="en-US" sz="2400" dirty="0"/>
              <a:t>Training</a:t>
            </a:r>
          </a:p>
          <a:p>
            <a:r>
              <a:rPr lang="en-US" sz="2400" dirty="0" err="1"/>
              <a:t>AgrAbility</a:t>
            </a:r>
            <a:r>
              <a:rPr lang="en-US" sz="2400" dirty="0"/>
              <a:t> National Training Workshop</a:t>
            </a:r>
          </a:p>
          <a:p>
            <a:r>
              <a:rPr lang="en-US" sz="2400" dirty="0"/>
              <a:t>Links to Other Resources</a:t>
            </a:r>
          </a:p>
          <a:p>
            <a:r>
              <a:rPr lang="en-US" sz="2400" dirty="0"/>
              <a:t>Contact Us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3383507"/>
            <a:ext cx="2819400" cy="2400300"/>
          </a:xfrm>
          <a:prstGeom prst="rect">
            <a:avLst/>
          </a:prstGeom>
        </p:spPr>
      </p:pic>
    </p:spTree>
    <p:extLst>
      <p:ext uri="{BB962C8B-B14F-4D97-AF65-F5344CB8AC3E}">
        <p14:creationId xmlns:p14="http://schemas.microsoft.com/office/powerpoint/2010/main" val="31731152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228600" y="5943600"/>
            <a:ext cx="8534400" cy="762000"/>
          </a:xfrm>
        </p:spPr>
        <p:txBody>
          <a:bodyPr/>
          <a:lstStyle/>
          <a:p>
            <a:endParaRPr lang="en-US" dirty="0"/>
          </a:p>
        </p:txBody>
      </p:sp>
      <p:sp>
        <p:nvSpPr>
          <p:cNvPr id="3" name="Content Placeholder 2"/>
          <p:cNvSpPr>
            <a:spLocks noGrp="1"/>
          </p:cNvSpPr>
          <p:nvPr>
            <p:ph idx="1"/>
          </p:nvPr>
        </p:nvSpPr>
        <p:spPr>
          <a:xfrm>
            <a:off x="457200" y="2819400"/>
            <a:ext cx="7772400" cy="3276600"/>
          </a:xfrm>
        </p:spPr>
        <p:txBody>
          <a:bodyPr/>
          <a:lstStyle/>
          <a:p>
            <a:r>
              <a:rPr lang="en-US" dirty="0" smtClean="0"/>
              <a:t>Decatur County:</a:t>
            </a:r>
          </a:p>
          <a:p>
            <a:pPr lvl="1"/>
            <a:r>
              <a:rPr lang="en-US" dirty="0" smtClean="0"/>
              <a:t>Spinal injury</a:t>
            </a:r>
          </a:p>
          <a:p>
            <a:pPr lvl="1"/>
            <a:r>
              <a:rPr lang="en-US" dirty="0" smtClean="0"/>
              <a:t>Amputation</a:t>
            </a:r>
          </a:p>
          <a:p>
            <a:pPr lvl="1"/>
            <a:r>
              <a:rPr lang="en-US" dirty="0" smtClean="0"/>
              <a:t>Arthritis</a:t>
            </a:r>
          </a:p>
          <a:p>
            <a:pPr lvl="1"/>
            <a:r>
              <a:rPr lang="en-US" dirty="0" smtClean="0"/>
              <a:t>Hearing</a:t>
            </a:r>
          </a:p>
          <a:p>
            <a:pPr lvl="1"/>
            <a:r>
              <a:rPr lang="en-US" dirty="0" smtClean="0"/>
              <a:t>Health</a:t>
            </a:r>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730" y="990600"/>
            <a:ext cx="4162425"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438400"/>
            <a:ext cx="3962400" cy="2971800"/>
          </a:xfrm>
          <a:prstGeom prst="rect">
            <a:avLst/>
          </a:prstGeom>
        </p:spPr>
      </p:pic>
    </p:spTree>
    <p:extLst>
      <p:ext uri="{BB962C8B-B14F-4D97-AF65-F5344CB8AC3E}">
        <p14:creationId xmlns:p14="http://schemas.microsoft.com/office/powerpoint/2010/main" val="73934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p>
            <a:r>
              <a:rPr lang="en-US" dirty="0"/>
              <a:t>What Is the Cooperative</a:t>
            </a:r>
            <a:br>
              <a:rPr lang="en-US" dirty="0"/>
            </a:br>
            <a:r>
              <a:rPr lang="en-US" dirty="0"/>
              <a:t>Extension Service?</a:t>
            </a:r>
          </a:p>
        </p:txBody>
      </p:sp>
      <p:sp>
        <p:nvSpPr>
          <p:cNvPr id="3" name="Subtitle 2"/>
          <p:cNvSpPr>
            <a:spLocks noGrp="1"/>
          </p:cNvSpPr>
          <p:nvPr>
            <p:ph type="subTitle" idx="1"/>
          </p:nvPr>
        </p:nvSpPr>
        <p:spPr>
          <a:xfrm>
            <a:off x="1447800" y="2743200"/>
            <a:ext cx="6400800" cy="3429000"/>
          </a:xfrm>
        </p:spPr>
        <p:txBody>
          <a:bodyPr/>
          <a:lstStyle/>
          <a:p>
            <a:pPr marL="457200" indent="-457200" algn="l">
              <a:buFont typeface="Arial" pitchFamily="34" charset="0"/>
              <a:buChar char="•"/>
            </a:pPr>
            <a:r>
              <a:rPr lang="en-US" sz="3000" dirty="0" smtClean="0"/>
              <a:t>Part </a:t>
            </a:r>
            <a:r>
              <a:rPr lang="en-US" sz="3000" dirty="0"/>
              <a:t>of a national educational </a:t>
            </a:r>
            <a:r>
              <a:rPr lang="en-US" sz="3000" dirty="0" smtClean="0"/>
              <a:t>effort </a:t>
            </a:r>
          </a:p>
          <a:p>
            <a:pPr marL="457200" indent="-457200" algn="l">
              <a:buFont typeface="Arial" pitchFamily="34" charset="0"/>
              <a:buChar char="•"/>
            </a:pPr>
            <a:r>
              <a:rPr lang="en-US" sz="3000" dirty="0" smtClean="0"/>
              <a:t>Administered </a:t>
            </a:r>
            <a:r>
              <a:rPr lang="en-US" sz="3000" dirty="0"/>
              <a:t>by the Land-Grant University system</a:t>
            </a:r>
          </a:p>
          <a:p>
            <a:pPr marL="457200" indent="-457200" algn="l">
              <a:buFont typeface="Arial" pitchFamily="34" charset="0"/>
              <a:buChar char="•"/>
            </a:pPr>
            <a:r>
              <a:rPr lang="en-US" sz="3000" dirty="0"/>
              <a:t>Uniquely funded from federal, </a:t>
            </a:r>
          </a:p>
          <a:p>
            <a:pPr algn="l"/>
            <a:r>
              <a:rPr lang="en-US" sz="3000" dirty="0" smtClean="0"/>
              <a:t>     state</a:t>
            </a:r>
            <a:r>
              <a:rPr lang="en-US" sz="3000" dirty="0"/>
              <a:t>, and local governments</a:t>
            </a:r>
          </a:p>
          <a:p>
            <a:endParaRPr lang="en-US" dirty="0"/>
          </a:p>
        </p:txBody>
      </p:sp>
    </p:spTree>
    <p:extLst>
      <p:ext uri="{BB962C8B-B14F-4D97-AF65-F5344CB8AC3E}">
        <p14:creationId xmlns:p14="http://schemas.microsoft.com/office/powerpoint/2010/main" val="45515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87" y="228600"/>
            <a:ext cx="3008313" cy="1162050"/>
          </a:xfrm>
        </p:spPr>
        <p:txBody>
          <a:bodyPr/>
          <a:lstStyle/>
          <a:p>
            <a:endParaRPr lang="en-US" dirty="0"/>
          </a:p>
        </p:txBody>
      </p:sp>
      <p:sp>
        <p:nvSpPr>
          <p:cNvPr id="3" name="Content Placeholder 2"/>
          <p:cNvSpPr>
            <a:spLocks noGrp="1"/>
          </p:cNvSpPr>
          <p:nvPr>
            <p:ph idx="1"/>
          </p:nvPr>
        </p:nvSpPr>
        <p:spPr>
          <a:xfrm>
            <a:off x="3581400" y="692943"/>
            <a:ext cx="5410200" cy="5853113"/>
          </a:xfrm>
        </p:spPr>
        <p:txBody>
          <a:bodyPr/>
          <a:lstStyle/>
          <a:p>
            <a:pPr marL="0" indent="0">
              <a:buNone/>
            </a:pPr>
            <a:r>
              <a:rPr lang="en-US" b="1" u="sng" dirty="0"/>
              <a:t>The Toolbox</a:t>
            </a:r>
            <a:r>
              <a:rPr lang="en-US" dirty="0"/>
              <a:t>: </a:t>
            </a:r>
            <a:r>
              <a:rPr lang="en-US" dirty="0" smtClean="0"/>
              <a:t>A resource for </a:t>
            </a:r>
            <a:r>
              <a:rPr lang="en-US" dirty="0"/>
              <a:t>Farmers and Ranchers with Physical </a:t>
            </a:r>
            <a:r>
              <a:rPr lang="en-US" dirty="0" smtClean="0"/>
              <a:t>Disabilities that </a:t>
            </a:r>
            <a:r>
              <a:rPr lang="en-US" dirty="0"/>
              <a:t>contains </a:t>
            </a:r>
            <a:endParaRPr lang="en-US" dirty="0" smtClean="0"/>
          </a:p>
          <a:p>
            <a:pPr marL="0" indent="0">
              <a:buNone/>
            </a:pPr>
            <a:endParaRPr lang="en-US" dirty="0" smtClean="0"/>
          </a:p>
          <a:p>
            <a:pPr marL="0" indent="0">
              <a:buNone/>
            </a:pPr>
            <a:r>
              <a:rPr lang="en-US" dirty="0"/>
              <a:t>•Products</a:t>
            </a:r>
          </a:p>
          <a:p>
            <a:pPr marL="0" indent="0">
              <a:buNone/>
            </a:pPr>
            <a:r>
              <a:rPr lang="en-US" dirty="0"/>
              <a:t>•Designs and Ideas</a:t>
            </a:r>
          </a:p>
          <a:p>
            <a:pPr marL="0" indent="0">
              <a:buNone/>
            </a:pPr>
            <a:r>
              <a:rPr lang="en-US" dirty="0"/>
              <a:t>•Techniques and Suggestions</a:t>
            </a:r>
          </a:p>
          <a:p>
            <a:pPr marL="0" indent="0">
              <a:buNone/>
            </a:pPr>
            <a:endParaRPr lang="en-US" dirty="0"/>
          </a:p>
        </p:txBody>
      </p:sp>
      <p:sp>
        <p:nvSpPr>
          <p:cNvPr id="4" name="Text Placeholder 3"/>
          <p:cNvSpPr>
            <a:spLocks noGrp="1"/>
          </p:cNvSpPr>
          <p:nvPr>
            <p:ph type="body" sz="half" idx="2"/>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05000"/>
            <a:ext cx="2895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14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762000"/>
          </a:xfrm>
        </p:spPr>
        <p:txBody>
          <a:bodyPr/>
          <a:lstStyle/>
          <a:p>
            <a:r>
              <a:rPr lang="en-US" dirty="0" smtClean="0"/>
              <a:t>Resources Available</a:t>
            </a:r>
            <a:endParaRPr lang="en-US" dirty="0"/>
          </a:p>
        </p:txBody>
      </p:sp>
      <p:sp>
        <p:nvSpPr>
          <p:cNvPr id="3" name="Content Placeholder 2"/>
          <p:cNvSpPr>
            <a:spLocks noGrp="1"/>
          </p:cNvSpPr>
          <p:nvPr>
            <p:ph sz="half" idx="1"/>
          </p:nvPr>
        </p:nvSpPr>
        <p:spPr>
          <a:xfrm>
            <a:off x="685800" y="2057400"/>
            <a:ext cx="3810000" cy="3886200"/>
          </a:xfrm>
        </p:spPr>
        <p:txBody>
          <a:bodyPr/>
          <a:lstStyle/>
          <a:p>
            <a:r>
              <a:rPr lang="en-US" dirty="0"/>
              <a:t>Bureau of Rehabilitation Services (Indiana)</a:t>
            </a:r>
          </a:p>
          <a:p>
            <a:r>
              <a:rPr lang="en-US" dirty="0"/>
              <a:t>State Family and Social Services Administration</a:t>
            </a:r>
          </a:p>
          <a:p>
            <a:r>
              <a:rPr lang="en-US" dirty="0"/>
              <a:t>Division of Disability and Rehabilitative Services</a:t>
            </a:r>
          </a:p>
          <a:p>
            <a:endParaRPr lang="en-US" dirty="0"/>
          </a:p>
        </p:txBody>
      </p:sp>
      <p:pic>
        <p:nvPicPr>
          <p:cNvPr id="2053" name="Picture 5" descr="C:\Users\wilsondg\AppData\Local\Microsoft\Windows\Temporary Internet Files\Content.IE5\640EJNQV\MC900156843[1].wmf"/>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562670"/>
            <a:ext cx="3483234" cy="5257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37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200" y="914401"/>
            <a:ext cx="4164013" cy="243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73" y="3352800"/>
            <a:ext cx="3352800" cy="25146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220" y="4419600"/>
            <a:ext cx="2909248" cy="218193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6573" y="4267200"/>
            <a:ext cx="2540000" cy="1905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8344" y="2066214"/>
            <a:ext cx="2667000" cy="2457450"/>
          </a:xfrm>
          <a:prstGeom prst="rect">
            <a:avLst/>
          </a:prstGeom>
        </p:spPr>
      </p:pic>
    </p:spTree>
    <p:extLst>
      <p:ext uri="{BB962C8B-B14F-4D97-AF65-F5344CB8AC3E}">
        <p14:creationId xmlns:p14="http://schemas.microsoft.com/office/powerpoint/2010/main" val="196209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3" name="Subtitle 2"/>
          <p:cNvSpPr>
            <a:spLocks noGrp="1"/>
          </p:cNvSpPr>
          <p:nvPr>
            <p:ph type="subTitle" idx="1"/>
          </p:nvPr>
        </p:nvSpPr>
        <p:spPr/>
        <p:txBody>
          <a:bodyPr/>
          <a:lstStyle/>
          <a:p>
            <a:r>
              <a:rPr lang="en-US" dirty="0" smtClean="0"/>
              <a:t>Purdue Extension</a:t>
            </a:r>
          </a:p>
          <a:p>
            <a:endParaRPr lang="en-US" dirty="0" smtClean="0"/>
          </a:p>
          <a:p>
            <a:r>
              <a:rPr lang="en-US" dirty="0" smtClean="0"/>
              <a:t>Questions?</a:t>
            </a:r>
            <a:endParaRPr lang="en-US" dirty="0"/>
          </a:p>
        </p:txBody>
      </p:sp>
    </p:spTree>
    <p:extLst>
      <p:ext uri="{BB962C8B-B14F-4D97-AF65-F5344CB8AC3E}">
        <p14:creationId xmlns:p14="http://schemas.microsoft.com/office/powerpoint/2010/main" val="41464076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2400" cy="1066800"/>
          </a:xfrm>
        </p:spPr>
        <p:txBody>
          <a:bodyPr/>
          <a:lstStyle/>
          <a:p>
            <a:r>
              <a:rPr lang="en-US" dirty="0"/>
              <a:t>Why Did We Need an</a:t>
            </a:r>
            <a:br>
              <a:rPr lang="en-US" dirty="0"/>
            </a:br>
            <a:r>
              <a:rPr lang="en-US" dirty="0"/>
              <a:t>Extension Service?</a:t>
            </a:r>
          </a:p>
        </p:txBody>
      </p:sp>
      <p:sp>
        <p:nvSpPr>
          <p:cNvPr id="3" name="Content Placeholder 2"/>
          <p:cNvSpPr>
            <a:spLocks noGrp="1"/>
          </p:cNvSpPr>
          <p:nvPr>
            <p:ph idx="1"/>
          </p:nvPr>
        </p:nvSpPr>
        <p:spPr/>
        <p:txBody>
          <a:bodyPr/>
          <a:lstStyle/>
          <a:p>
            <a:r>
              <a:rPr lang="en-US" dirty="0"/>
              <a:t>Early universities in the U. S. taught classics / professionals</a:t>
            </a:r>
          </a:p>
          <a:p>
            <a:pPr>
              <a:buFont typeface="Wingdings" pitchFamily="2" charset="2"/>
              <a:buChar char="v"/>
            </a:pPr>
            <a:r>
              <a:rPr lang="en-US" dirty="0" smtClean="0"/>
              <a:t>   Harvard</a:t>
            </a:r>
            <a:r>
              <a:rPr lang="en-US" dirty="0"/>
              <a:t>, Yale, William and Mary</a:t>
            </a:r>
          </a:p>
          <a:p>
            <a:r>
              <a:rPr lang="en-US" dirty="0"/>
              <a:t>In the mid-1800s science was gaining importance</a:t>
            </a:r>
          </a:p>
          <a:p>
            <a:r>
              <a:rPr lang="en-US" dirty="0"/>
              <a:t>Efforts to provide a liberal, practical education to all citizens</a:t>
            </a:r>
          </a:p>
        </p:txBody>
      </p:sp>
    </p:spTree>
    <p:extLst>
      <p:ext uri="{BB962C8B-B14F-4D97-AF65-F5344CB8AC3E}">
        <p14:creationId xmlns:p14="http://schemas.microsoft.com/office/powerpoint/2010/main" val="267927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981200"/>
          </a:xfrm>
        </p:spPr>
        <p:txBody>
          <a:bodyPr/>
          <a:lstStyle/>
          <a:p>
            <a:r>
              <a:rPr lang="en-US" sz="4000" dirty="0"/>
              <a:t>The Land Grant </a:t>
            </a:r>
            <a:br>
              <a:rPr lang="en-US" sz="4000" dirty="0"/>
            </a:br>
            <a:r>
              <a:rPr lang="en-US" sz="4000" dirty="0"/>
              <a:t>University System Is </a:t>
            </a:r>
            <a:br>
              <a:rPr lang="en-US" sz="4000" dirty="0"/>
            </a:br>
            <a:r>
              <a:rPr lang="en-US" sz="4000" dirty="0"/>
              <a:t>Created</a:t>
            </a:r>
          </a:p>
        </p:txBody>
      </p:sp>
      <p:sp>
        <p:nvSpPr>
          <p:cNvPr id="3" name="Content Placeholder 2"/>
          <p:cNvSpPr>
            <a:spLocks noGrp="1"/>
          </p:cNvSpPr>
          <p:nvPr>
            <p:ph idx="1"/>
          </p:nvPr>
        </p:nvSpPr>
        <p:spPr>
          <a:xfrm>
            <a:off x="685800" y="2895600"/>
            <a:ext cx="7772400" cy="3200400"/>
          </a:xfrm>
        </p:spPr>
        <p:txBody>
          <a:bodyPr/>
          <a:lstStyle/>
          <a:p>
            <a:r>
              <a:rPr lang="en-US" dirty="0"/>
              <a:t>On July 2, 1862 the Morrill Act was signed into law by President Lincoln </a:t>
            </a:r>
          </a:p>
          <a:p>
            <a:r>
              <a:rPr lang="en-US" dirty="0"/>
              <a:t>Known as the Land-Grant Act</a:t>
            </a:r>
          </a:p>
          <a:p>
            <a:pPr>
              <a:buFont typeface="Wingdings" pitchFamily="2" charset="2"/>
              <a:buChar char="v"/>
            </a:pPr>
            <a:r>
              <a:rPr lang="en-US" dirty="0"/>
              <a:t>Each state was given public land to be sold</a:t>
            </a:r>
          </a:p>
          <a:p>
            <a:pPr>
              <a:buFont typeface="Wingdings" pitchFamily="2" charset="2"/>
              <a:buChar char="v"/>
            </a:pPr>
            <a:r>
              <a:rPr lang="en-US" dirty="0"/>
              <a:t>Proceeds used to maintain a college</a:t>
            </a:r>
          </a:p>
          <a:p>
            <a:endParaRPr lang="en-US" dirty="0"/>
          </a:p>
        </p:txBody>
      </p:sp>
    </p:spTree>
    <p:extLst>
      <p:ext uri="{BB962C8B-B14F-4D97-AF65-F5344CB8AC3E}">
        <p14:creationId xmlns:p14="http://schemas.microsoft.com/office/powerpoint/2010/main" val="82749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772400" cy="1143000"/>
          </a:xfrm>
        </p:spPr>
        <p:txBody>
          <a:bodyPr/>
          <a:lstStyle/>
          <a:p>
            <a:r>
              <a:rPr lang="en-US" dirty="0"/>
              <a:t>The Land-Grant Mission</a:t>
            </a:r>
          </a:p>
        </p:txBody>
      </p:sp>
      <p:sp>
        <p:nvSpPr>
          <p:cNvPr id="3" name="Content Placeholder 2"/>
          <p:cNvSpPr>
            <a:spLocks noGrp="1"/>
          </p:cNvSpPr>
          <p:nvPr>
            <p:ph idx="1"/>
          </p:nvPr>
        </p:nvSpPr>
        <p:spPr>
          <a:xfrm>
            <a:off x="685800" y="2590800"/>
            <a:ext cx="7772400" cy="3505200"/>
          </a:xfrm>
        </p:spPr>
        <p:txBody>
          <a:bodyPr/>
          <a:lstStyle/>
          <a:p>
            <a:r>
              <a:rPr lang="en-US" dirty="0"/>
              <a:t>Original mission was to </a:t>
            </a:r>
            <a:r>
              <a:rPr lang="en-US" dirty="0" smtClean="0"/>
              <a:t>teach:</a:t>
            </a:r>
            <a:endParaRPr lang="en-US" dirty="0"/>
          </a:p>
          <a:p>
            <a:pPr>
              <a:buFont typeface="Wingdings" pitchFamily="2" charset="2"/>
              <a:buChar char="v"/>
            </a:pPr>
            <a:r>
              <a:rPr lang="en-US" dirty="0" smtClean="0"/>
              <a:t> agriculture </a:t>
            </a:r>
            <a:endParaRPr lang="en-US" dirty="0"/>
          </a:p>
          <a:p>
            <a:pPr>
              <a:buFont typeface="Wingdings" pitchFamily="2" charset="2"/>
              <a:buChar char="v"/>
            </a:pPr>
            <a:r>
              <a:rPr lang="en-US" dirty="0"/>
              <a:t>military tactics </a:t>
            </a:r>
          </a:p>
          <a:p>
            <a:pPr>
              <a:buFont typeface="Wingdings" pitchFamily="2" charset="2"/>
              <a:buChar char="v"/>
            </a:pPr>
            <a:r>
              <a:rPr lang="en-US" dirty="0"/>
              <a:t>mechanical arts </a:t>
            </a:r>
          </a:p>
          <a:p>
            <a:r>
              <a:rPr lang="en-US" dirty="0"/>
              <a:t>To promote the liberal and practical education of the industrial classes</a:t>
            </a:r>
          </a:p>
          <a:p>
            <a:pPr marL="0" indent="0">
              <a:buNone/>
            </a:pPr>
            <a:endParaRPr lang="en-US" dirty="0"/>
          </a:p>
        </p:txBody>
      </p:sp>
    </p:spTree>
    <p:extLst>
      <p:ext uri="{BB962C8B-B14F-4D97-AF65-F5344CB8AC3E}">
        <p14:creationId xmlns:p14="http://schemas.microsoft.com/office/powerpoint/2010/main" val="272354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609600"/>
          </a:xfrm>
        </p:spPr>
        <p:txBody>
          <a:bodyPr/>
          <a:lstStyle/>
          <a:p>
            <a:r>
              <a:rPr lang="en-US" dirty="0"/>
              <a:t>Purdue University </a:t>
            </a:r>
            <a:br>
              <a:rPr lang="en-US" dirty="0"/>
            </a:br>
            <a:r>
              <a:rPr lang="en-US" dirty="0"/>
              <a:t>Is Created</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4696" y="1905000"/>
            <a:ext cx="691460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9655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1295400"/>
          </a:xfrm>
        </p:spPr>
        <p:txBody>
          <a:bodyPr/>
          <a:lstStyle/>
          <a:p>
            <a:r>
              <a:rPr lang="en-US" dirty="0"/>
              <a:t>Research Linked to Land Grant</a:t>
            </a:r>
          </a:p>
        </p:txBody>
      </p:sp>
      <p:sp>
        <p:nvSpPr>
          <p:cNvPr id="3" name="Content Placeholder 2"/>
          <p:cNvSpPr>
            <a:spLocks noGrp="1"/>
          </p:cNvSpPr>
          <p:nvPr>
            <p:ph idx="1"/>
          </p:nvPr>
        </p:nvSpPr>
        <p:spPr/>
        <p:txBody>
          <a:bodyPr/>
          <a:lstStyle/>
          <a:p>
            <a:r>
              <a:rPr lang="en-US" dirty="0"/>
              <a:t>Experimental farms focused science on  the problems of agriculture</a:t>
            </a:r>
          </a:p>
          <a:p>
            <a:r>
              <a:rPr lang="en-US" dirty="0"/>
              <a:t>Hatch Act passed in 1887</a:t>
            </a:r>
          </a:p>
          <a:p>
            <a:r>
              <a:rPr lang="en-US" dirty="0"/>
              <a:t>Resulted in growth of experiment </a:t>
            </a:r>
          </a:p>
          <a:p>
            <a:pPr marL="0" indent="0">
              <a:buNone/>
            </a:pPr>
            <a:r>
              <a:rPr lang="en-US" dirty="0" smtClean="0"/>
              <a:t>   stations </a:t>
            </a:r>
            <a:r>
              <a:rPr lang="en-US" dirty="0"/>
              <a:t>and related research to </a:t>
            </a:r>
          </a:p>
          <a:p>
            <a:pPr marL="0" indent="0">
              <a:buNone/>
            </a:pPr>
            <a:r>
              <a:rPr lang="en-US" dirty="0" smtClean="0"/>
              <a:t>   agriculture</a:t>
            </a:r>
            <a:endParaRPr lang="en-US" dirty="0"/>
          </a:p>
          <a:p>
            <a:endParaRPr lang="en-US" dirty="0"/>
          </a:p>
        </p:txBody>
      </p:sp>
    </p:spTree>
    <p:extLst>
      <p:ext uri="{BB962C8B-B14F-4D97-AF65-F5344CB8AC3E}">
        <p14:creationId xmlns:p14="http://schemas.microsoft.com/office/powerpoint/2010/main" val="384012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1219200"/>
          </a:xfrm>
        </p:spPr>
        <p:txBody>
          <a:bodyPr/>
          <a:lstStyle/>
          <a:p>
            <a:r>
              <a:rPr lang="en-US" dirty="0"/>
              <a:t>Extending the University</a:t>
            </a:r>
            <a:br>
              <a:rPr lang="en-US" dirty="0"/>
            </a:br>
            <a:r>
              <a:rPr lang="en-US" dirty="0"/>
              <a:t> to the People</a:t>
            </a:r>
          </a:p>
        </p:txBody>
      </p:sp>
      <p:sp>
        <p:nvSpPr>
          <p:cNvPr id="3" name="Content Placeholder 2"/>
          <p:cNvSpPr>
            <a:spLocks noGrp="1"/>
          </p:cNvSpPr>
          <p:nvPr>
            <p:ph idx="1"/>
          </p:nvPr>
        </p:nvSpPr>
        <p:spPr/>
        <p:txBody>
          <a:bodyPr/>
          <a:lstStyle/>
          <a:p>
            <a:r>
              <a:rPr lang="en-US" dirty="0"/>
              <a:t>A way was needed to spread new ideas and practices</a:t>
            </a:r>
          </a:p>
          <a:p>
            <a:r>
              <a:rPr lang="en-US" dirty="0"/>
              <a:t>Early efforts included Farmers’ Institutes and Movable Schools</a:t>
            </a:r>
          </a:p>
          <a:p>
            <a:r>
              <a:rPr lang="en-US" dirty="0"/>
              <a:t>In 1898, USDA hired Seaman Knapp to “demonstrate” research results to local</a:t>
            </a:r>
          </a:p>
          <a:p>
            <a:pPr marL="0" indent="0">
              <a:buNone/>
            </a:pPr>
            <a:r>
              <a:rPr lang="en-US" dirty="0" smtClean="0"/>
              <a:t>   </a:t>
            </a:r>
            <a:r>
              <a:rPr lang="en-US" dirty="0"/>
              <a:t>farmers in Louisiana</a:t>
            </a:r>
          </a:p>
          <a:p>
            <a:endParaRPr lang="en-US" dirty="0"/>
          </a:p>
        </p:txBody>
      </p:sp>
    </p:spTree>
    <p:extLst>
      <p:ext uri="{BB962C8B-B14F-4D97-AF65-F5344CB8AC3E}">
        <p14:creationId xmlns:p14="http://schemas.microsoft.com/office/powerpoint/2010/main" val="145087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1CDDE51E9D054191973BCAD7EB892B" ma:contentTypeVersion="1" ma:contentTypeDescription="Create a new document." ma:contentTypeScope="" ma:versionID="f11fee956784f5ed5d80ae5fe3a649bf">
  <xsd:schema xmlns:xsd="http://www.w3.org/2001/XMLSchema" xmlns:p="http://schemas.microsoft.com/office/2006/metadata/properties" xmlns:ns2="ff6d5f52-7651-4ec2-83ee-81c9a9c25418" targetNamespace="http://schemas.microsoft.com/office/2006/metadata/properties" ma:root="true" ma:fieldsID="f10552714ce416df4230db80b912f266" ns2:_="">
    <xsd:import namespace="ff6d5f52-7651-4ec2-83ee-81c9a9c25418"/>
    <xsd:element name="properties">
      <xsd:complexType>
        <xsd:sequence>
          <xsd:element name="documentManagement">
            <xsd:complexType>
              <xsd:all>
                <xsd:element ref="ns2:Section" minOccurs="0"/>
              </xsd:all>
            </xsd:complexType>
          </xsd:element>
        </xsd:sequence>
      </xsd:complexType>
    </xsd:element>
  </xsd:schema>
  <xsd:schema xmlns:xsd="http://www.w3.org/2001/XMLSchema" xmlns:dms="http://schemas.microsoft.com/office/2006/documentManagement/types" targetNamespace="ff6d5f52-7651-4ec2-83ee-81c9a9c25418" elementFormDefault="qualified">
    <xsd:import namespace="http://schemas.microsoft.com/office/2006/documentManagement/types"/>
    <xsd:element name="Section" ma:index="8" nillable="true" ma:displayName="Section" ma:internalName="Sec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Section xmlns="ff6d5f52-7651-4ec2-83ee-81c9a9c2541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426967-88CF-48C9-BD5B-A17E840499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6d5f52-7651-4ec2-83ee-81c9a9c25418"/>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188303AC-4849-4887-8A34-A5ADD3EC33FB}">
  <ds:schemaRefs>
    <ds:schemaRef ds:uri="http://schemas.openxmlformats.org/package/2006/metadata/core-properties"/>
    <ds:schemaRef ds:uri="http://purl.org/dc/dcmitype/"/>
    <ds:schemaRef ds:uri="http://www.w3.org/XML/1998/namespace"/>
    <ds:schemaRef ds:uri="ff6d5f52-7651-4ec2-83ee-81c9a9c25418"/>
    <ds:schemaRef ds:uri="http://schemas.microsoft.com/office/2006/documentManagement/types"/>
    <ds:schemaRef ds:uri="http://schemas.microsoft.com/office/2006/metadata/properties"/>
    <ds:schemaRef ds:uri="http://purl.org/dc/terms/"/>
    <ds:schemaRef ds:uri="http://purl.org/dc/elements/1.1/"/>
  </ds:schemaRefs>
</ds:datastoreItem>
</file>

<file path=customXml/itemProps3.xml><?xml version="1.0" encoding="utf-8"?>
<ds:datastoreItem xmlns:ds="http://schemas.openxmlformats.org/officeDocument/2006/customXml" ds:itemID="{B04A7C4F-ACAB-4832-B183-607BBB14B5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4025</TotalTime>
  <Words>922</Words>
  <Application>Microsoft Office PowerPoint</Application>
  <PresentationFormat>On-screen Show (4:3)</PresentationFormat>
  <Paragraphs>190</Paragraphs>
  <Slides>33</Slides>
  <Notes>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Blank Presentation</vt:lpstr>
      <vt:lpstr>Cooperative Extension Service: Your Source of Information</vt:lpstr>
      <vt:lpstr>History of the Cooperative  Extension Service</vt:lpstr>
      <vt:lpstr>What Is the Cooperative Extension Service?</vt:lpstr>
      <vt:lpstr>Why Did We Need an Extension Service?</vt:lpstr>
      <vt:lpstr>The Land Grant  University System Is  Created</vt:lpstr>
      <vt:lpstr>The Land-Grant Mission</vt:lpstr>
      <vt:lpstr>Purdue University  Is Created</vt:lpstr>
      <vt:lpstr>Research Linked to Land Grant</vt:lpstr>
      <vt:lpstr>Extending the University  to the People</vt:lpstr>
      <vt:lpstr>An Early History</vt:lpstr>
      <vt:lpstr>The Official Beginning</vt:lpstr>
      <vt:lpstr>Extension Through the Years</vt:lpstr>
      <vt:lpstr>Extension During the Depression</vt:lpstr>
      <vt:lpstr>Extension During the War Years</vt:lpstr>
      <vt:lpstr>Extension After the War</vt:lpstr>
      <vt:lpstr>Extension in the 60s and 70’s</vt:lpstr>
      <vt:lpstr>Extension in the 80s and 90s</vt:lpstr>
      <vt:lpstr>Land-Grants Today</vt:lpstr>
      <vt:lpstr>The Cooperative  Extension Service…..</vt:lpstr>
      <vt:lpstr>Our Vision Is Accomplished By...</vt:lpstr>
      <vt:lpstr>Cooperative Extension is a System of Partnerships </vt:lpstr>
      <vt:lpstr>Cooperative Extension Interactions in County</vt:lpstr>
      <vt:lpstr>The Role of the Extension Educator</vt:lpstr>
      <vt:lpstr>Cooperative Extension Clientele “A Few Examples” </vt:lpstr>
      <vt:lpstr>Current Extension Program Areas</vt:lpstr>
      <vt:lpstr>Program Examples -  Ag and Natural Resources </vt:lpstr>
      <vt:lpstr>Resources Available</vt:lpstr>
      <vt:lpstr>Disability and Agriculture</vt:lpstr>
      <vt:lpstr>PowerPoint Presentation</vt:lpstr>
      <vt:lpstr>PowerPoint Presentation</vt:lpstr>
      <vt:lpstr>Resources Available</vt:lpstr>
      <vt:lpstr>PowerPoint Presentation</vt:lpstr>
      <vt:lpstr>Thank You</vt:lpstr>
    </vt:vector>
  </TitlesOfParts>
  <Company>Purdue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Merzdorf</dc:creator>
  <cp:lastModifiedBy>guest1</cp:lastModifiedBy>
  <cp:revision>59</cp:revision>
  <cp:lastPrinted>2011-11-08T12:21:29Z</cp:lastPrinted>
  <dcterms:created xsi:type="dcterms:W3CDTF">2011-03-14T12:26:00Z</dcterms:created>
  <dcterms:modified xsi:type="dcterms:W3CDTF">2012-11-07T17:06:04Z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0x0101009B1CDDE51E9D054191973BCAD7EB892B</vt:lpwstr>
  </property>
</Properties>
</file>